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92" r:id="rId19"/>
    <p:sldId id="294" r:id="rId20"/>
    <p:sldId id="295" r:id="rId21"/>
    <p:sldId id="274" r:id="rId22"/>
    <p:sldId id="296" r:id="rId23"/>
    <p:sldId id="301" r:id="rId24"/>
    <p:sldId id="302" r:id="rId25"/>
    <p:sldId id="297" r:id="rId26"/>
    <p:sldId id="299" r:id="rId27"/>
    <p:sldId id="303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304" r:id="rId44"/>
    <p:sldId id="290" r:id="rId45"/>
    <p:sldId id="291" r:id="rId46"/>
  </p:sldIdLst>
  <p:sldSz cx="9144000" cy="5143500" type="screen16x9"/>
  <p:notesSz cx="9144000" cy="6858000"/>
  <p:embeddedFontLst>
    <p:embeddedFont>
      <p:font typeface="Roboto Slab" panose="020B0604020202020204" charset="0"/>
      <p:regular r:id="rId49"/>
      <p:bold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Open Sans" panose="020B0604020202020204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7">
          <p15:clr>
            <a:srgbClr val="A4A3A4"/>
          </p15:clr>
        </p15:guide>
        <p15:guide id="2" pos="5534">
          <p15:clr>
            <a:srgbClr val="A4A3A4"/>
          </p15:clr>
        </p15:guide>
        <p15:guide id="3" orient="horz" pos="3003">
          <p15:clr>
            <a:srgbClr val="A4A3A4"/>
          </p15:clr>
        </p15:guide>
        <p15:guide id="4" pos="2993">
          <p15:clr>
            <a:srgbClr val="A4A3A4"/>
          </p15:clr>
        </p15:guide>
        <p15:guide id="5" pos="2767">
          <p15:clr>
            <a:srgbClr val="A4A3A4"/>
          </p15:clr>
        </p15:guide>
        <p15:guide id="6" pos="226">
          <p15:clr>
            <a:srgbClr val="A4A3A4"/>
          </p15:clr>
        </p15:guide>
        <p15:guide id="7" pos="1837">
          <p15:clr>
            <a:srgbClr val="A4A3A4"/>
          </p15:clr>
        </p15:guide>
        <p15:guide id="8" pos="2064">
          <p15:clr>
            <a:srgbClr val="A4A3A4"/>
          </p15:clr>
        </p15:guide>
        <p15:guide id="9" pos="3674">
          <p15:clr>
            <a:srgbClr val="A4A3A4"/>
          </p15:clr>
        </p15:guide>
        <p15:guide id="10" pos="3923">
          <p15:clr>
            <a:srgbClr val="A4A3A4"/>
          </p15:clr>
        </p15:guide>
        <p15:guide id="11" orient="horz" pos="1938">
          <p15:clr>
            <a:srgbClr val="A4A3A4"/>
          </p15:clr>
        </p15:guide>
        <p15:guide id="12" pos="42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660" y="52"/>
      </p:cViewPr>
      <p:guideLst>
        <p:guide orient="horz" pos="237"/>
        <p:guide pos="5534"/>
        <p:guide orient="horz" pos="3003"/>
        <p:guide pos="2993"/>
        <p:guide pos="2767"/>
        <p:guide pos="226"/>
        <p:guide pos="1837"/>
        <p:guide pos="2064"/>
        <p:guide pos="3674"/>
        <p:guide pos="3923"/>
        <p:guide orient="horz" pos="1938"/>
        <p:guide pos="42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56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11C5C-6F1E-4292-8413-D4E119017579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184EE-FD6E-4177-BF0F-71FF8E134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79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71651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6534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6586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4382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9985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9281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864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926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1287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2771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73714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7377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3293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64624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09611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68032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9" name="Google Shape;27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62726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9" name="Google Shape;27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50453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9" name="Google Shape;27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90901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9" name="Google Shape;27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39154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9" name="Google Shape;27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0176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6" name="Google Shape;28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35704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2262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10712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94842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98674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7473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99761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49536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37886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52226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34600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94767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3881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48852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84444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97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18048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09541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5236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1659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6331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8" name="Google Shape;1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049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7897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3" name="Google Shape;1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0070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Roboto Slab"/>
              <a:buNone/>
              <a:defRPr sz="45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oboto Slab"/>
              <a:buNone/>
              <a:defRPr sz="33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oboto Slab"/>
              <a:buNone/>
              <a:defRPr sz="33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oboto Slab"/>
              <a:buNone/>
              <a:defRPr sz="33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Roboto Slab"/>
              <a:buNone/>
              <a:defRPr sz="45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oboto Slab"/>
              <a:buNone/>
              <a:defRPr sz="33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oboto Slab"/>
              <a:buNone/>
              <a:defRPr sz="33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oboto Slab"/>
              <a:buNone/>
              <a:defRPr sz="33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"/>
              <a:buNone/>
              <a:defRPr sz="2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"/>
              <a:buNone/>
              <a:defRPr sz="24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oboto Slab"/>
              <a:buNone/>
              <a:defRPr sz="33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1060450" y="835358"/>
            <a:ext cx="4033838" cy="3096913"/>
            <a:chOff x="358776" y="1294478"/>
            <a:chExt cx="4033838" cy="3096913"/>
          </a:xfrm>
        </p:grpSpPr>
        <p:sp>
          <p:nvSpPr>
            <p:cNvPr id="85" name="Google Shape;85;p13"/>
            <p:cNvSpPr txBox="1"/>
            <p:nvPr/>
          </p:nvSpPr>
          <p:spPr>
            <a:xfrm>
              <a:off x="358776" y="1294478"/>
              <a:ext cx="4033837" cy="2554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200" b="0" i="0" u="none" strike="noStrike" cap="none" dirty="0">
                  <a:solidFill>
                    <a:srgbClr val="00B050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Особенности организации проектной деятельности учащихся</a:t>
              </a:r>
              <a:endParaRPr dirty="0"/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358776" y="4074766"/>
              <a:ext cx="4033838" cy="316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dirty="0" smtClean="0">
                  <a:solidFill>
                    <a:srgbClr val="595959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МАОУ СОШ№2 </a:t>
              </a:r>
              <a:r>
                <a:rPr lang="ru-RU" sz="1800" dirty="0" err="1" smtClean="0">
                  <a:solidFill>
                    <a:srgbClr val="595959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г.Анива</a:t>
              </a:r>
              <a:endParaRPr sz="1400" dirty="0">
                <a:solidFill>
                  <a:srgbClr val="595959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cxnSp>
          <p:nvCxnSpPr>
            <p:cNvPr id="87" name="Google Shape;87;p13"/>
            <p:cNvCxnSpPr/>
            <p:nvPr/>
          </p:nvCxnSpPr>
          <p:spPr>
            <a:xfrm>
              <a:off x="358776" y="4074766"/>
              <a:ext cx="2784474" cy="0"/>
            </a:xfrm>
            <a:prstGeom prst="straightConnector1">
              <a:avLst/>
            </a:prstGeom>
            <a:noFill/>
            <a:ln w="19050" cap="rnd" cmpd="sng">
              <a:solidFill>
                <a:srgbClr val="00B050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88" name="Google Shape;88;p13"/>
          <p:cNvSpPr/>
          <p:nvPr/>
        </p:nvSpPr>
        <p:spPr>
          <a:xfrm>
            <a:off x="5768441" y="3909507"/>
            <a:ext cx="1552575" cy="243394"/>
          </a:xfrm>
          <a:prstGeom prst="ellipse">
            <a:avLst/>
          </a:prstGeom>
          <a:solidFill>
            <a:schemeClr val="dk1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25566" y="1056769"/>
            <a:ext cx="1781175" cy="301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"/>
          <p:cNvSpPr txBox="1"/>
          <p:nvPr/>
        </p:nvSpPr>
        <p:spPr>
          <a:xfrm>
            <a:off x="358775" y="252413"/>
            <a:ext cx="842645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B050"/>
                </a:solidFill>
                <a:latin typeface="Roboto Slab"/>
                <a:ea typeface="Roboto Slab"/>
                <a:cs typeface="Roboto Slab"/>
                <a:sym typeface="Roboto Slab"/>
              </a:rPr>
              <a:t>Типология проектов по предметно-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B050"/>
                </a:solidFill>
                <a:latin typeface="Roboto Slab"/>
                <a:ea typeface="Roboto Slab"/>
                <a:cs typeface="Roboto Slab"/>
                <a:sym typeface="Roboto Slab"/>
              </a:rPr>
              <a:t>содержательной области</a:t>
            </a:r>
            <a:endParaRPr dirty="0"/>
          </a:p>
        </p:txBody>
      </p:sp>
      <p:sp>
        <p:nvSpPr>
          <p:cNvPr id="198" name="Google Shape;198;p22"/>
          <p:cNvSpPr/>
          <p:nvPr/>
        </p:nvSpPr>
        <p:spPr>
          <a:xfrm>
            <a:off x="358775" y="1660805"/>
            <a:ext cx="2557463" cy="209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Монопроекты</a:t>
            </a:r>
            <a:r>
              <a:rPr lang="ru-RU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9" name="Google Shape;199;p22"/>
          <p:cNvSpPr/>
          <p:nvPr/>
        </p:nvSpPr>
        <p:spPr>
          <a:xfrm>
            <a:off x="358775" y="1243489"/>
            <a:ext cx="2557463" cy="220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7F7F7F"/>
                </a:solidFill>
                <a:latin typeface="Roboto Slab"/>
                <a:ea typeface="Roboto Slab"/>
                <a:cs typeface="Roboto Slab"/>
                <a:sym typeface="Roboto Slab"/>
              </a:rPr>
              <a:t>Тип проектов</a:t>
            </a:r>
            <a:endParaRPr sz="1800">
              <a:solidFill>
                <a:srgbClr val="7F7F7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00" name="Google Shape;200;p22"/>
          <p:cNvSpPr/>
          <p:nvPr/>
        </p:nvSpPr>
        <p:spPr>
          <a:xfrm>
            <a:off x="3276600" y="1243488"/>
            <a:ext cx="2555875" cy="220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7F7F7F"/>
                </a:solidFill>
                <a:latin typeface="Roboto Slab"/>
                <a:ea typeface="Roboto Slab"/>
                <a:cs typeface="Roboto Slab"/>
                <a:sym typeface="Roboto Slab"/>
              </a:rPr>
              <a:t>Цель</a:t>
            </a:r>
            <a:endParaRPr sz="1800">
              <a:solidFill>
                <a:srgbClr val="7F7F7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01" name="Google Shape;201;p22"/>
          <p:cNvSpPr/>
          <p:nvPr/>
        </p:nvSpPr>
        <p:spPr>
          <a:xfrm>
            <a:off x="3275012" y="1660805"/>
            <a:ext cx="3421063" cy="1081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Разрабатываются в рамках одного предмета с выбором наиболее сложных разделов; не исключается использование информации из других областей знания и деятельности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2" name="Google Shape;202;p22"/>
          <p:cNvSpPr/>
          <p:nvPr/>
        </p:nvSpPr>
        <p:spPr>
          <a:xfrm>
            <a:off x="358775" y="3263524"/>
            <a:ext cx="2557463" cy="21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Межпредметные проекты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3" name="Google Shape;203;p22"/>
          <p:cNvSpPr/>
          <p:nvPr/>
        </p:nvSpPr>
        <p:spPr>
          <a:xfrm>
            <a:off x="3275012" y="3263524"/>
            <a:ext cx="3421063" cy="209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Затрагивают два-три предмета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04" name="Google Shape;204;p22"/>
          <p:cNvCxnSpPr/>
          <p:nvPr/>
        </p:nvCxnSpPr>
        <p:spPr>
          <a:xfrm>
            <a:off x="358775" y="3000375"/>
            <a:ext cx="6337300" cy="0"/>
          </a:xfrm>
          <a:prstGeom prst="straightConnector1">
            <a:avLst/>
          </a:prstGeom>
          <a:noFill/>
          <a:ln w="9525" cap="flat" cmpd="sng">
            <a:solidFill>
              <a:srgbClr val="00B050">
                <a:alpha val="3490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/>
          <p:nvPr/>
        </p:nvSpPr>
        <p:spPr>
          <a:xfrm>
            <a:off x="358774" y="426204"/>
            <a:ext cx="84264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B050"/>
                </a:solidFill>
                <a:latin typeface="Roboto Slab"/>
                <a:ea typeface="Roboto Slab"/>
                <a:cs typeface="Roboto Slab"/>
                <a:sym typeface="Roboto Slab"/>
              </a:rPr>
              <a:t>У каждого проекта должны быть:</a:t>
            </a:r>
            <a:endParaRPr/>
          </a:p>
        </p:txBody>
      </p:sp>
      <p:grpSp>
        <p:nvGrpSpPr>
          <p:cNvPr id="210" name="Google Shape;210;p23"/>
          <p:cNvGrpSpPr/>
          <p:nvPr/>
        </p:nvGrpSpPr>
        <p:grpSpPr>
          <a:xfrm>
            <a:off x="809442" y="1459855"/>
            <a:ext cx="4033838" cy="540000"/>
            <a:chOff x="358775" y="1723787"/>
            <a:chExt cx="4033838" cy="540000"/>
          </a:xfrm>
        </p:grpSpPr>
        <p:sp>
          <p:nvSpPr>
            <p:cNvPr id="211" name="Google Shape;211;p23"/>
            <p:cNvSpPr/>
            <p:nvPr/>
          </p:nvSpPr>
          <p:spPr>
            <a:xfrm>
              <a:off x="898775" y="1816040"/>
              <a:ext cx="3493838" cy="4278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32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Тема и актуальность выбранной темы</a:t>
              </a:r>
              <a:endPara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358775" y="1723787"/>
              <a:ext cx="540000" cy="54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dirty="0">
                  <a:solidFill>
                    <a:schemeClr val="lt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1800" dirty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213" name="Google Shape;213;p23"/>
          <p:cNvGrpSpPr/>
          <p:nvPr/>
        </p:nvGrpSpPr>
        <p:grpSpPr>
          <a:xfrm>
            <a:off x="809443" y="2522855"/>
            <a:ext cx="4033837" cy="540000"/>
            <a:chOff x="358776" y="2589988"/>
            <a:chExt cx="4033837" cy="540000"/>
          </a:xfrm>
        </p:grpSpPr>
        <p:sp>
          <p:nvSpPr>
            <p:cNvPr id="214" name="Google Shape;214;p23"/>
            <p:cNvSpPr/>
            <p:nvPr/>
          </p:nvSpPr>
          <p:spPr>
            <a:xfrm>
              <a:off x="898776" y="2764591"/>
              <a:ext cx="3493837" cy="209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32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Цель</a:t>
              </a:r>
              <a:endPara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358776" y="2589988"/>
              <a:ext cx="540000" cy="54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dirty="0">
                  <a:solidFill>
                    <a:schemeClr val="lt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2</a:t>
              </a:r>
              <a:endParaRPr sz="1800" dirty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216" name="Google Shape;216;p23"/>
          <p:cNvGrpSpPr/>
          <p:nvPr/>
        </p:nvGrpSpPr>
        <p:grpSpPr>
          <a:xfrm>
            <a:off x="5203642" y="1453886"/>
            <a:ext cx="4030663" cy="540000"/>
            <a:chOff x="4752975" y="1717818"/>
            <a:chExt cx="4030663" cy="540000"/>
          </a:xfrm>
        </p:grpSpPr>
        <p:sp>
          <p:nvSpPr>
            <p:cNvPr id="217" name="Google Shape;217;p23"/>
            <p:cNvSpPr/>
            <p:nvPr/>
          </p:nvSpPr>
          <p:spPr>
            <a:xfrm>
              <a:off x="5291388" y="1882885"/>
              <a:ext cx="3492250" cy="209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32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Теоретическая часть</a:t>
              </a:r>
              <a:endPara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4752975" y="1717818"/>
              <a:ext cx="540000" cy="54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dirty="0">
                  <a:solidFill>
                    <a:schemeClr val="lt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4</a:t>
              </a:r>
              <a:endParaRPr sz="1800" dirty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219" name="Google Shape;219;p23"/>
          <p:cNvGrpSpPr/>
          <p:nvPr/>
        </p:nvGrpSpPr>
        <p:grpSpPr>
          <a:xfrm>
            <a:off x="5202055" y="2532895"/>
            <a:ext cx="4033838" cy="540000"/>
            <a:chOff x="4751388" y="2600028"/>
            <a:chExt cx="4033838" cy="540000"/>
          </a:xfrm>
        </p:grpSpPr>
        <p:sp>
          <p:nvSpPr>
            <p:cNvPr id="220" name="Google Shape;220;p23"/>
            <p:cNvSpPr/>
            <p:nvPr/>
          </p:nvSpPr>
          <p:spPr>
            <a:xfrm>
              <a:off x="5291388" y="2764591"/>
              <a:ext cx="3493838" cy="209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32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Практическая часть</a:t>
              </a:r>
              <a:endPara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4751388" y="2600028"/>
              <a:ext cx="540000" cy="54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dirty="0">
                  <a:solidFill>
                    <a:schemeClr val="lt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5</a:t>
              </a:r>
              <a:endParaRPr sz="1800" dirty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222" name="Google Shape;222;p23"/>
          <p:cNvGrpSpPr/>
          <p:nvPr/>
        </p:nvGrpSpPr>
        <p:grpSpPr>
          <a:xfrm>
            <a:off x="809442" y="3587304"/>
            <a:ext cx="4033838" cy="540000"/>
            <a:chOff x="358775" y="3405145"/>
            <a:chExt cx="4033838" cy="540000"/>
          </a:xfrm>
        </p:grpSpPr>
        <p:sp>
          <p:nvSpPr>
            <p:cNvPr id="223" name="Google Shape;223;p23"/>
            <p:cNvSpPr/>
            <p:nvPr/>
          </p:nvSpPr>
          <p:spPr>
            <a:xfrm>
              <a:off x="898775" y="3569487"/>
              <a:ext cx="3493838" cy="2098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32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Задачи</a:t>
              </a:r>
              <a:endPara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358775" y="3405145"/>
              <a:ext cx="540000" cy="54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3</a:t>
              </a:r>
              <a:endParaRPr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225" name="Google Shape;225;p23"/>
          <p:cNvGrpSpPr/>
          <p:nvPr/>
        </p:nvGrpSpPr>
        <p:grpSpPr>
          <a:xfrm>
            <a:off x="5202055" y="3586579"/>
            <a:ext cx="4033837" cy="540000"/>
            <a:chOff x="4751388" y="1951272"/>
            <a:chExt cx="4033837" cy="540000"/>
          </a:xfrm>
        </p:grpSpPr>
        <p:sp>
          <p:nvSpPr>
            <p:cNvPr id="226" name="Google Shape;226;p23"/>
            <p:cNvSpPr/>
            <p:nvPr/>
          </p:nvSpPr>
          <p:spPr>
            <a:xfrm>
              <a:off x="5291387" y="2111432"/>
              <a:ext cx="3493838" cy="2180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32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Заключение</a:t>
              </a:r>
              <a:endPara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4751388" y="1951272"/>
              <a:ext cx="540000" cy="54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6</a:t>
              </a:r>
              <a:endParaRPr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4"/>
          <p:cNvSpPr txBox="1"/>
          <p:nvPr/>
        </p:nvSpPr>
        <p:spPr>
          <a:xfrm>
            <a:off x="1349442" y="426204"/>
            <a:ext cx="74357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B050"/>
                </a:solidFill>
                <a:latin typeface="Roboto Slab"/>
                <a:ea typeface="Roboto Slab"/>
                <a:cs typeface="Roboto Slab"/>
                <a:sym typeface="Roboto Slab"/>
              </a:rPr>
              <a:t>Что такое актуальность проекта?</a:t>
            </a:r>
            <a:endParaRPr sz="2400" dirty="0">
              <a:solidFill>
                <a:srgbClr val="00B05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33" name="Google Shape;233;p24"/>
          <p:cNvSpPr/>
          <p:nvPr/>
        </p:nvSpPr>
        <p:spPr>
          <a:xfrm>
            <a:off x="284818" y="1290851"/>
            <a:ext cx="6514399" cy="305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0" bIns="0" anchor="t" anchorCtr="0">
            <a:noAutofit/>
          </a:bodyPr>
          <a:lstStyle/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Актуальность</a:t>
            </a: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13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должна раскрывать необходимость исследования предложенной темы, т.е. насколько важно и нужно выбирать ту или иную тему. </a:t>
            </a:r>
            <a:endParaRPr/>
          </a:p>
          <a:p>
            <a:pPr marL="0" marR="0" lvl="0" indent="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Это ответ на вопрос: </a:t>
            </a:r>
            <a:r>
              <a:rPr lang="ru-RU" sz="135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«Почему следует заниматься изучением темы?»</a:t>
            </a:r>
            <a:endParaRPr/>
          </a:p>
          <a:p>
            <a:pPr marL="0" marR="0" lvl="0" indent="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Актуальность можно формулировать с помощью следующих фраз: </a:t>
            </a:r>
            <a:endParaRPr sz="13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«Изучаемая тема актуальна по причине…», </a:t>
            </a:r>
            <a:endParaRPr sz="135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«Тема представляет теоретический и практический интересы, потому что…», </a:t>
            </a:r>
            <a:endParaRPr sz="135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«На актуальность темы указывают такие факторы, как…»,</a:t>
            </a:r>
            <a:r>
              <a:rPr lang="ru-RU" sz="13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sz="13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«Актуальность проектной работы заключается в...»,</a:t>
            </a:r>
            <a:endParaRPr/>
          </a:p>
          <a:p>
            <a:pPr marL="0" marR="0" lvl="0" indent="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«Актуальность темы проекта обусловлена...».   </a:t>
            </a: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4" name="Google Shape;23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7189" y="1867076"/>
            <a:ext cx="1781175" cy="30194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12;p23"/>
          <p:cNvSpPr/>
          <p:nvPr/>
        </p:nvSpPr>
        <p:spPr>
          <a:xfrm>
            <a:off x="473111" y="340870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1800" dirty="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5"/>
          <p:cNvSpPr txBox="1"/>
          <p:nvPr/>
        </p:nvSpPr>
        <p:spPr>
          <a:xfrm>
            <a:off x="1618593" y="180856"/>
            <a:ext cx="65860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B050"/>
                </a:solidFill>
                <a:latin typeface="Roboto Slab"/>
                <a:ea typeface="Roboto Slab"/>
                <a:cs typeface="Roboto Slab"/>
                <a:sym typeface="Roboto Slab"/>
              </a:rPr>
              <a:t>Что такое цель проекта?</a:t>
            </a:r>
            <a:endParaRPr sz="2400" dirty="0">
              <a:solidFill>
                <a:srgbClr val="00B05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40" name="Google Shape;240;p25"/>
          <p:cNvSpPr/>
          <p:nvPr/>
        </p:nvSpPr>
        <p:spPr>
          <a:xfrm>
            <a:off x="186846" y="716204"/>
            <a:ext cx="7023251" cy="414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0" bIns="0" anchor="t" anchorCtr="0">
            <a:noAutofit/>
          </a:bodyPr>
          <a:lstStyle/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Для того чтобы разработать алгоритм всего последующего проекта, важно правильно поставить цель. Она должна быть четкой, конкретной и понятной. Кроме того, важно, чтобы поставленные цели и задачи были реалистичными.</a:t>
            </a:r>
            <a:endParaRPr sz="1200" dirty="0"/>
          </a:p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Цель проекта – представление решений проблемы или ответ на вопрос, обозначенный в актуальности.</a:t>
            </a:r>
            <a:endParaRPr sz="1200" dirty="0"/>
          </a:p>
          <a:p>
            <a:pPr marL="0" marR="0" lvl="0" indent="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Цели должны отвечать на вопрос </a:t>
            </a:r>
            <a:r>
              <a:rPr lang="ru-RU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«Что?».</a:t>
            </a:r>
            <a:endParaRPr sz="12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Можно начать формулировку цели со слов: </a:t>
            </a:r>
            <a:endParaRPr sz="1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«определение воздействия…»</a:t>
            </a:r>
            <a:r>
              <a:rPr lang="ru-RU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endParaRPr sz="1200" dirty="0"/>
          </a:p>
          <a:p>
            <a:pPr marL="0" marR="0" lvl="0" indent="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«выявление…»</a:t>
            </a:r>
            <a:r>
              <a:rPr lang="ru-RU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endParaRPr sz="1200" dirty="0"/>
          </a:p>
          <a:p>
            <a:pPr marL="0" marR="0" lvl="0" indent="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«выяснение…», </a:t>
            </a:r>
            <a:endParaRPr sz="1200" dirty="0"/>
          </a:p>
          <a:p>
            <a:pPr marL="0" marR="0" lvl="0" indent="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«доказать… </a:t>
            </a:r>
            <a:r>
              <a:rPr lang="ru-RU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 другие».</a:t>
            </a:r>
            <a:endParaRPr sz="1200" dirty="0"/>
          </a:p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Цели представляют собой общие намерения применительно к проекту.</a:t>
            </a:r>
            <a:endParaRPr sz="1200" dirty="0"/>
          </a:p>
          <a:p>
            <a:pPr marL="0" marR="0" lvl="0" indent="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 этом процессе цели отвечают на вопрос </a:t>
            </a:r>
            <a:r>
              <a:rPr lang="ru-RU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«что?». </a:t>
            </a:r>
            <a:r>
              <a:rPr lang="ru-RU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Иными словами, </a:t>
            </a:r>
            <a:r>
              <a:rPr lang="ru-RU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«что» </a:t>
            </a:r>
            <a:r>
              <a:rPr lang="ru-RU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будет выполнять проект? </a:t>
            </a:r>
            <a:endParaRPr sz="1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1" name="Google Shape;24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2972" y="2370909"/>
            <a:ext cx="1851684" cy="24874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15;p23"/>
          <p:cNvSpPr/>
          <p:nvPr/>
        </p:nvSpPr>
        <p:spPr>
          <a:xfrm>
            <a:off x="662299" y="95522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1800" dirty="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6"/>
          <p:cNvSpPr txBox="1"/>
          <p:nvPr/>
        </p:nvSpPr>
        <p:spPr>
          <a:xfrm>
            <a:off x="2060028" y="163445"/>
            <a:ext cx="67357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B050"/>
                </a:solidFill>
                <a:latin typeface="Roboto Slab"/>
                <a:ea typeface="Roboto Slab"/>
                <a:cs typeface="Roboto Slab"/>
                <a:sym typeface="Roboto Slab"/>
              </a:rPr>
              <a:t>Задачи проекта</a:t>
            </a:r>
            <a:endParaRPr sz="2400" dirty="0">
              <a:solidFill>
                <a:srgbClr val="00B05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47" name="Google Shape;247;p26"/>
          <p:cNvSpPr/>
          <p:nvPr/>
        </p:nvSpPr>
        <p:spPr>
          <a:xfrm>
            <a:off x="195930" y="879071"/>
            <a:ext cx="6612371" cy="392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0" bIns="0" anchor="t" anchorCtr="0">
            <a:noAutofit/>
          </a:bodyPr>
          <a:lstStyle/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Задачи проекта </a:t>
            </a:r>
            <a:r>
              <a:rPr lang="ru-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представляют собой алгоритм того, как</a:t>
            </a:r>
            <a:endParaRPr sz="1300" dirty="0"/>
          </a:p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будет выполняться процесс реализации проекта. </a:t>
            </a: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Это конкретные шаги, для достижения Вашей цели. Эти изменения должны произойти в процессе реализации Вашего проекта.</a:t>
            </a:r>
            <a:endParaRPr sz="1300" dirty="0"/>
          </a:p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Задачи должны отвечать на вопрос </a:t>
            </a:r>
            <a:r>
              <a:rPr lang="ru-RU" sz="13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«Что сделать?»</a:t>
            </a:r>
            <a:endParaRPr sz="13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Задачи представляют собой конкретные действия, которые приводят к выполнению цели. Каждая цель будет иметь одну или несколько связанных с ней задач. По сути, задача определяет </a:t>
            </a:r>
            <a:r>
              <a:rPr lang="ru-RU" sz="13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«как» </a:t>
            </a:r>
            <a:r>
              <a:rPr lang="ru-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будет выполняться процесс.</a:t>
            </a:r>
            <a:endParaRPr sz="1300" dirty="0"/>
          </a:p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Всегда начинайте определение задачи с глагола. Это гарантирует, что задача станет измеряемой, и конечный результат проекта будет рассматриваться в рамках действия этой задачи. Одновременно каждая задача станет измеряемым промежуточным этапом выполнения проекта.</a:t>
            </a:r>
            <a:endParaRPr sz="1300" dirty="0"/>
          </a:p>
        </p:txBody>
      </p:sp>
      <p:pic>
        <p:nvPicPr>
          <p:cNvPr id="248" name="Google Shape;24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6014" y="4183117"/>
            <a:ext cx="2074794" cy="9603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24;p23"/>
          <p:cNvSpPr/>
          <p:nvPr/>
        </p:nvSpPr>
        <p:spPr>
          <a:xfrm>
            <a:off x="630766" y="78111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sz="18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7"/>
          <p:cNvSpPr txBox="1"/>
          <p:nvPr/>
        </p:nvSpPr>
        <p:spPr>
          <a:xfrm>
            <a:off x="391431" y="210667"/>
            <a:ext cx="84264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B050"/>
                </a:solidFill>
                <a:latin typeface="Roboto Slab"/>
                <a:ea typeface="Roboto Slab"/>
                <a:cs typeface="Roboto Slab"/>
                <a:sym typeface="Roboto Slab"/>
              </a:rPr>
              <a:t>Примеры целей и задач проектов</a:t>
            </a:r>
            <a:endParaRPr sz="2400">
              <a:solidFill>
                <a:srgbClr val="00B05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4" name="Google Shape;254;p27"/>
          <p:cNvSpPr/>
          <p:nvPr/>
        </p:nvSpPr>
        <p:spPr>
          <a:xfrm>
            <a:off x="297880" y="1232068"/>
            <a:ext cx="6612371" cy="2398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0" bIns="0" anchor="t" anchorCtr="0">
            <a:noAutofit/>
          </a:bodyPr>
          <a:lstStyle/>
          <a:p>
            <a:pPr marL="0" marR="0" lvl="0" indent="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 экологии: «Исследование гипотез о зарождении жизни»</a:t>
            </a:r>
            <a:endParaRPr/>
          </a:p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Цель: Изучение существующих гипотез зарождения жизни и формирование нового предположения.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Задачи: </a:t>
            </a:r>
            <a:endParaRPr/>
          </a:p>
          <a:p>
            <a:pPr marL="285750" marR="0" lvl="0" indent="-28575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Изучить научную литературу, касающуюся темы исследования.</a:t>
            </a:r>
            <a:endParaRPr/>
          </a:p>
          <a:p>
            <a:pPr marL="285750" marR="0" lvl="0" indent="-28575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Рассмотреть все существующие в науке гипотезы о зарождении жизни на Земле.</a:t>
            </a:r>
            <a:endParaRPr/>
          </a:p>
          <a:p>
            <a:pPr marL="285750" marR="0" lvl="0" indent="-28575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Сформулировать новое предположение о зарождении жизни.</a:t>
            </a:r>
            <a:endParaRPr/>
          </a:p>
          <a:p>
            <a:pPr marL="285750" marR="0" lvl="0" indent="-19685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5" name="Google Shape;25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635483" y="442774"/>
            <a:ext cx="2136241" cy="4278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8"/>
          <p:cNvSpPr txBox="1"/>
          <p:nvPr/>
        </p:nvSpPr>
        <p:spPr>
          <a:xfrm>
            <a:off x="391431" y="210667"/>
            <a:ext cx="84264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B050"/>
                </a:solidFill>
                <a:latin typeface="Roboto Slab"/>
                <a:ea typeface="Roboto Slab"/>
                <a:cs typeface="Roboto Slab"/>
                <a:sym typeface="Roboto Slab"/>
              </a:rPr>
              <a:t>Примеры целей и задач проектов</a:t>
            </a:r>
            <a:endParaRPr sz="2400">
              <a:solidFill>
                <a:srgbClr val="00B05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1" name="Google Shape;261;p28"/>
          <p:cNvSpPr/>
          <p:nvPr/>
        </p:nvSpPr>
        <p:spPr>
          <a:xfrm>
            <a:off x="391431" y="728799"/>
            <a:ext cx="6612371" cy="3706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0" bIns="0" anchor="t" anchorCtr="0">
            <a:noAutofit/>
          </a:bodyPr>
          <a:lstStyle/>
          <a:p>
            <a:pPr marL="0" marR="0" lvl="0" indent="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 информатике: «Изучение наиболее востребованных систем электронного образования».</a:t>
            </a:r>
            <a:endParaRPr dirty="0"/>
          </a:p>
          <a:p>
            <a:pPr marL="0" marR="0" lvl="0" indent="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Цель: Исследование современных систем электронного образования и разработка способов по их усовершенствованию.</a:t>
            </a:r>
            <a:endParaRPr dirty="0"/>
          </a:p>
          <a:p>
            <a:pPr marL="0" marR="0" lvl="0" indent="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Задачи:</a:t>
            </a:r>
            <a:endParaRPr dirty="0"/>
          </a:p>
          <a:p>
            <a:pPr marL="285750" marR="0" lvl="0" indent="-28575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</a:pPr>
            <a:r>
              <a:rPr lang="ru-RU" sz="135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Изучить литературу по информатике, в которой отражена проблема исследования.</a:t>
            </a:r>
            <a:endParaRPr dirty="0"/>
          </a:p>
          <a:p>
            <a:pPr marL="285750" marR="0" lvl="0" indent="-28575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</a:pPr>
            <a:r>
              <a:rPr lang="ru-RU" sz="135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Исследовать современные системы электронного образования и выделить из них самые востребованные.</a:t>
            </a:r>
            <a:endParaRPr dirty="0"/>
          </a:p>
          <a:p>
            <a:pPr marL="285750" marR="0" lvl="0" indent="-28575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</a:pPr>
            <a:r>
              <a:rPr lang="ru-RU" sz="135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Проанализировать работу наиболее востребованных систем электронного образования, выделить плюсы и минусы их использования.</a:t>
            </a:r>
            <a:endParaRPr dirty="0"/>
          </a:p>
          <a:p>
            <a:pPr marL="285750" marR="0" lvl="0" indent="-28575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</a:pPr>
            <a:r>
              <a:rPr lang="ru-RU" sz="135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Предложить способы по улучшению работы современных систем электронного образования.</a:t>
            </a:r>
            <a:endParaRPr sz="1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19685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2" name="Google Shape;26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635483" y="442774"/>
            <a:ext cx="2136241" cy="4278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9"/>
          <p:cNvSpPr txBox="1"/>
          <p:nvPr/>
        </p:nvSpPr>
        <p:spPr>
          <a:xfrm>
            <a:off x="345274" y="156850"/>
            <a:ext cx="84264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B050"/>
                </a:solidFill>
                <a:latin typeface="Roboto Slab"/>
                <a:ea typeface="Roboto Slab"/>
                <a:cs typeface="Roboto Slab"/>
                <a:sym typeface="Roboto Slab"/>
              </a:rPr>
              <a:t>Примеры целей и задач проектов</a:t>
            </a:r>
            <a:endParaRPr sz="2400" dirty="0">
              <a:solidFill>
                <a:srgbClr val="00B05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8" name="Google Shape;268;p29"/>
          <p:cNvSpPr/>
          <p:nvPr/>
        </p:nvSpPr>
        <p:spPr>
          <a:xfrm>
            <a:off x="509863" y="609590"/>
            <a:ext cx="6612300" cy="39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0" bIns="0" anchor="t" anchorCtr="0">
            <a:noAutofit/>
          </a:bodyPr>
          <a:lstStyle/>
          <a:p>
            <a:pPr marL="0" marR="0" lvl="0" indent="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 психологии: Изучение зависимости профессиональной направленности подростков от отношений в семье.</a:t>
            </a:r>
            <a:endParaRPr sz="1300" dirty="0"/>
          </a:p>
          <a:p>
            <a:pPr marL="0" marR="0" lvl="0" indent="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Цель: Поиск методов улучшения взаимопонимания в семье между родителями и детьми-подростками. Поиск компромиссов относительно будущей профессии подростков.</a:t>
            </a:r>
            <a:endParaRPr sz="1300" dirty="0"/>
          </a:p>
          <a:p>
            <a:pPr marL="0" marR="0" lvl="0" indent="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Задачи:</a:t>
            </a:r>
            <a:endParaRPr sz="1300" dirty="0"/>
          </a:p>
          <a:p>
            <a:pPr marL="285750" marR="0" lvl="0" indent="-28575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</a:pPr>
            <a:r>
              <a:rPr lang="ru-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Исследовать психолого-педагогическую литературу, касающуюся проблемы исследования.</a:t>
            </a:r>
            <a:endParaRPr sz="1300" dirty="0"/>
          </a:p>
          <a:p>
            <a:pPr marL="285750" marR="0" lvl="0" indent="-28575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</a:pPr>
            <a:r>
              <a:rPr lang="ru-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Сформулировать основные термины работы: «профессия», «профессиональная деятельность», «профессиональная направленность».</a:t>
            </a:r>
            <a:endParaRPr sz="1300" dirty="0"/>
          </a:p>
          <a:p>
            <a:pPr marL="285750" marR="0" lvl="0" indent="-28575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</a:pPr>
            <a:r>
              <a:rPr lang="ru-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Осуществить психолого-педагогическое тестирование подростков и их родителей.</a:t>
            </a:r>
            <a:endParaRPr sz="1300" dirty="0"/>
          </a:p>
          <a:p>
            <a:pPr marL="285750" marR="0" lvl="0" indent="-28575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</a:pPr>
            <a:r>
              <a:rPr lang="ru-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Выявить способы по улучшению взаимопонимания в семье между родителями и детьми-подростками по поводу будущей профессии подростков.</a:t>
            </a: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9" name="Google Shape;26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635483" y="442774"/>
            <a:ext cx="2136241" cy="4278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0"/>
          <p:cNvSpPr txBox="1"/>
          <p:nvPr/>
        </p:nvSpPr>
        <p:spPr>
          <a:xfrm>
            <a:off x="1377230" y="355297"/>
            <a:ext cx="658856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B050"/>
                </a:solidFill>
                <a:latin typeface="Roboto Slab"/>
                <a:ea typeface="Roboto Slab"/>
                <a:cs typeface="Roboto Slab"/>
                <a:sym typeface="Roboto Slab"/>
              </a:rPr>
              <a:t>Что такое теоретическая часть проекта?</a:t>
            </a:r>
            <a:endParaRPr sz="2400" dirty="0">
              <a:solidFill>
                <a:srgbClr val="00B05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75" name="Google Shape;275;p30"/>
          <p:cNvSpPr/>
          <p:nvPr/>
        </p:nvSpPr>
        <p:spPr>
          <a:xfrm>
            <a:off x="293076" y="1427454"/>
            <a:ext cx="6612371" cy="280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0" bIns="0" anchor="t" anchorCtr="0">
            <a:noAutofit/>
          </a:bodyPr>
          <a:lstStyle/>
          <a:p>
            <a:pPr lvl="0">
              <a:lnSpc>
                <a:spcPct val="123214"/>
              </a:lnSpc>
            </a:pPr>
            <a:r>
              <a:rPr lang="ru-RU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Теоретическая значимость работы </a:t>
            </a:r>
            <a:endParaRPr lang="ru-RU" sz="16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lnSpc>
                <a:spcPct val="123214"/>
              </a:lnSpc>
            </a:pPr>
            <a:endParaRPr lang="ru-RU" sz="16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lnSpc>
                <a:spcPct val="123214"/>
              </a:lnSpc>
            </a:pPr>
            <a:r>
              <a:rPr lang="ru-RU" sz="16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Это вклад в изучение тематического материала, заключающийся в пополнении базы данных о предмете и объекте исследования или предложении инновационного подхода к проблеме.</a:t>
            </a:r>
          </a:p>
          <a:p>
            <a:pPr lvl="0">
              <a:lnSpc>
                <a:spcPct val="123214"/>
              </a:lnSpc>
            </a:pPr>
            <a:r>
              <a:rPr lang="ru-RU" sz="16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</a:p>
          <a:p>
            <a:pPr lvl="0">
              <a:lnSpc>
                <a:spcPct val="123214"/>
              </a:lnSpc>
            </a:pPr>
            <a:r>
              <a:rPr lang="ru-RU" sz="1600" i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(Иными словами теоретическая часть это сбор информации и решение проблемы)</a:t>
            </a:r>
          </a:p>
          <a:p>
            <a:pPr lvl="0">
              <a:lnSpc>
                <a:spcPct val="123214"/>
              </a:lnSpc>
            </a:pPr>
            <a:endParaRPr lang="ru-RU" sz="16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lnSpc>
                <a:spcPct val="123214"/>
              </a:lnSpc>
            </a:pPr>
            <a:endParaRPr lang="ru-RU" sz="1800" dirty="0" smtClean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lnSpc>
                <a:spcPct val="123214"/>
              </a:lnSpc>
            </a:pPr>
            <a:endParaRPr lang="ru-RU"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350" i="1" dirty="0" smtClean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76" name="Google Shape;27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9949" y="2514600"/>
            <a:ext cx="1851684" cy="24874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18;p23"/>
          <p:cNvSpPr/>
          <p:nvPr/>
        </p:nvSpPr>
        <p:spPr>
          <a:xfrm>
            <a:off x="389904" y="259453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  <a:endParaRPr sz="1800" dirty="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2492227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0"/>
          <p:cNvSpPr txBox="1"/>
          <p:nvPr/>
        </p:nvSpPr>
        <p:spPr>
          <a:xfrm>
            <a:off x="452038" y="293692"/>
            <a:ext cx="84264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B050"/>
                </a:solidFill>
                <a:latin typeface="Roboto Slab"/>
                <a:ea typeface="Roboto Slab"/>
                <a:cs typeface="Roboto Slab"/>
                <a:sym typeface="Roboto Slab"/>
              </a:rPr>
              <a:t>Что такое теоретическая часть проекта?</a:t>
            </a:r>
            <a:endParaRPr sz="2400" dirty="0">
              <a:solidFill>
                <a:srgbClr val="00B05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76" name="Google Shape;27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9949" y="2514600"/>
            <a:ext cx="1851684" cy="24874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Группа 3"/>
          <p:cNvGrpSpPr/>
          <p:nvPr/>
        </p:nvGrpSpPr>
        <p:grpSpPr>
          <a:xfrm>
            <a:off x="208994" y="3573518"/>
            <a:ext cx="7133680" cy="1008681"/>
            <a:chOff x="390304" y="1134805"/>
            <a:chExt cx="7133680" cy="735724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90304" y="1134805"/>
              <a:ext cx="2920455" cy="73572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Цель </a:t>
              </a:r>
            </a:p>
            <a:p>
              <a:pPr algn="ctr"/>
              <a:r>
                <a:rPr lang="ru-RU" dirty="0" smtClean="0"/>
                <a:t>(изучение, рассмотрение…)</a:t>
              </a:r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603529" y="1134805"/>
              <a:ext cx="2920455" cy="73572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Итог </a:t>
              </a:r>
            </a:p>
            <a:p>
              <a:pPr algn="ctr"/>
              <a:r>
                <a:rPr lang="ru-RU" dirty="0" smtClean="0"/>
                <a:t>(что получилось)</a:t>
              </a:r>
            </a:p>
            <a:p>
              <a:pPr algn="ctr"/>
              <a:r>
                <a:rPr lang="ru-RU" dirty="0" smtClean="0"/>
                <a:t>Изучен, рассмотрен… и т.д.</a:t>
              </a:r>
              <a:endParaRPr lang="ru-RU" dirty="0"/>
            </a:p>
          </p:txBody>
        </p:sp>
        <p:sp>
          <p:nvSpPr>
            <p:cNvPr id="3" name="Стрелка вправо 2"/>
            <p:cNvSpPr/>
            <p:nvPr/>
          </p:nvSpPr>
          <p:spPr>
            <a:xfrm>
              <a:off x="3310759" y="1328934"/>
              <a:ext cx="1292770" cy="310680"/>
            </a:xfrm>
            <a:prstGeom prst="rightArrow">
              <a:avLst>
                <a:gd name="adj1" fmla="val 38571"/>
                <a:gd name="adj2" fmla="val 112857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Google Shape;275;p30"/>
          <p:cNvSpPr/>
          <p:nvPr/>
        </p:nvSpPr>
        <p:spPr>
          <a:xfrm>
            <a:off x="321972" y="1280898"/>
            <a:ext cx="6612371" cy="147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0" bIns="0" anchor="t" anchorCtr="0">
            <a:noAutofit/>
          </a:bodyPr>
          <a:lstStyle/>
          <a:p>
            <a:pPr lvl="0">
              <a:lnSpc>
                <a:spcPct val="123214"/>
              </a:lnSpc>
            </a:pPr>
            <a:endParaRPr lang="ru-RU" sz="16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lnSpc>
                <a:spcPct val="123214"/>
              </a:lnSpc>
            </a:pPr>
            <a:r>
              <a:rPr lang="ru-RU" sz="16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Писать этот пункт будет проще, если подойти к его составлению как к констатации факта достижения поставленной цели и задач, краткой интерпретации итогов проекта. </a:t>
            </a:r>
          </a:p>
          <a:p>
            <a:pPr lvl="0">
              <a:lnSpc>
                <a:spcPct val="123214"/>
              </a:lnSpc>
            </a:pPr>
            <a:endParaRPr lang="ru-RU" sz="1800" dirty="0" smtClean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lnSpc>
                <a:spcPct val="123214"/>
              </a:lnSpc>
            </a:pPr>
            <a:endParaRPr lang="ru-RU"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350" i="1" dirty="0" smtClean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8113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/>
        </p:nvSpPr>
        <p:spPr>
          <a:xfrm>
            <a:off x="358776" y="376238"/>
            <a:ext cx="411956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B050"/>
                </a:solidFill>
                <a:latin typeface="Roboto Slab"/>
                <a:ea typeface="Roboto Slab"/>
                <a:cs typeface="Roboto Slab"/>
                <a:sym typeface="Roboto Slab"/>
              </a:rPr>
              <a:t>Актуальность проектной деятельности учащихся определяется:</a:t>
            </a:r>
            <a:endParaRPr sz="2400" dirty="0">
              <a:solidFill>
                <a:srgbClr val="00B05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358777" y="2704070"/>
            <a:ext cx="2557462" cy="6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Возросшими требованиями к универсальности знаний учащихся.</a:t>
            </a:r>
            <a:endParaRPr sz="1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3276600" y="2704070"/>
            <a:ext cx="2555875" cy="1526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Необходимостью </a:t>
            </a:r>
            <a:br>
              <a:rPr lang="ru-RU"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 образовательных технологиях, реализующих связь обучения с жизнью </a:t>
            </a:r>
            <a:br>
              <a:rPr lang="ru-RU"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 формирующих активную, самостоятельную позицию учащихся.</a:t>
            </a:r>
            <a:endParaRPr sz="1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358775" y="1971675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1800" dirty="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3276600" y="1971675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1800" dirty="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6227763" y="4079857"/>
            <a:ext cx="2557462" cy="243394"/>
          </a:xfrm>
          <a:prstGeom prst="ellipse">
            <a:avLst/>
          </a:prstGeom>
          <a:solidFill>
            <a:schemeClr val="dk1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0" name="Google Shape;10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0150" y="1277379"/>
            <a:ext cx="2447925" cy="29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0"/>
          <p:cNvSpPr txBox="1"/>
          <p:nvPr/>
        </p:nvSpPr>
        <p:spPr>
          <a:xfrm>
            <a:off x="452038" y="293692"/>
            <a:ext cx="84264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B050"/>
                </a:solidFill>
                <a:latin typeface="Roboto Slab"/>
                <a:ea typeface="Roboto Slab"/>
                <a:cs typeface="Roboto Slab"/>
                <a:sym typeface="Roboto Slab"/>
              </a:rPr>
              <a:t>Примеры теоретической значимости проекта</a:t>
            </a:r>
            <a:endParaRPr sz="2400" dirty="0">
              <a:solidFill>
                <a:srgbClr val="00B05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76" name="Google Shape;27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9949" y="2514600"/>
            <a:ext cx="1851684" cy="248745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75;p30"/>
          <p:cNvSpPr/>
          <p:nvPr/>
        </p:nvSpPr>
        <p:spPr>
          <a:xfrm>
            <a:off x="240524" y="643864"/>
            <a:ext cx="6612371" cy="414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0" bIns="0" anchor="t" anchorCtr="0">
            <a:noAutofit/>
          </a:bodyPr>
          <a:lstStyle/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</a:pPr>
            <a:r>
              <a:rPr lang="ru-RU" sz="1600" i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Теоретическая </a:t>
            </a:r>
            <a:r>
              <a:rPr lang="ru-RU" sz="16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значимость моей </a:t>
            </a:r>
            <a:r>
              <a:rPr lang="ru-RU" sz="1600" i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проектной </a:t>
            </a:r>
            <a:r>
              <a:rPr lang="ru-RU" sz="16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работы заключается в том, что я на основании </a:t>
            </a:r>
            <a:r>
              <a:rPr lang="ru-RU" sz="1600" i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изученной информации по теме «СМС-мания», </a:t>
            </a:r>
            <a:r>
              <a:rPr lang="ru-RU" sz="16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выявила влияние СМС-мании на психику учащихся и подняла этот вопрос в своей школе</a:t>
            </a:r>
            <a:r>
              <a:rPr lang="ru-RU" sz="1600" i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285750" marR="0" lvl="0" indent="-28575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endParaRPr lang="ru-RU" sz="1600" i="1" dirty="0" smtClean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600" i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Теоретическая </a:t>
            </a:r>
            <a:r>
              <a:rPr lang="ru-RU" sz="16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значимость моей </a:t>
            </a:r>
            <a:r>
              <a:rPr lang="ru-RU" sz="1600" i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работы </a:t>
            </a:r>
            <a:r>
              <a:rPr lang="ru-RU" sz="16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заключается в том, что в ней непосредственно доказано, что лес – это не только великое чудо, но и великое благо для людей, он требует нашей постоянной заботы и внимания, нуждается в бережном отношении и охране</a:t>
            </a:r>
            <a:r>
              <a:rPr lang="ru-RU" sz="1600" i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285750" marR="0" lvl="0" indent="-28575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endParaRPr lang="ru-RU" sz="1100" i="1" dirty="0" smtClean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416825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1"/>
          <p:cNvSpPr txBox="1"/>
          <p:nvPr/>
        </p:nvSpPr>
        <p:spPr>
          <a:xfrm>
            <a:off x="1513490" y="197604"/>
            <a:ext cx="6689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B050"/>
                </a:solidFill>
                <a:latin typeface="Roboto Slab"/>
                <a:ea typeface="Roboto Slab"/>
                <a:cs typeface="Roboto Slab"/>
                <a:sym typeface="Roboto Slab"/>
              </a:rPr>
              <a:t>Что такое практическая часть проекта?</a:t>
            </a:r>
            <a:endParaRPr sz="2400" dirty="0">
              <a:solidFill>
                <a:srgbClr val="00B05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82" name="Google Shape;282;p31"/>
          <p:cNvSpPr/>
          <p:nvPr/>
        </p:nvSpPr>
        <p:spPr>
          <a:xfrm>
            <a:off x="279714" y="896076"/>
            <a:ext cx="6612371" cy="346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0" bIns="0" anchor="t" anchorCtr="0">
            <a:noAutofit/>
          </a:bodyPr>
          <a:lstStyle/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 практической части рассматривается и анализируется практическая ситуация на примере конкретной проблемы. </a:t>
            </a:r>
            <a:endParaRPr sz="1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Раскрытие практического значения (применения) </a:t>
            </a:r>
            <a:r>
              <a:rPr lang="ru-RU" sz="14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проектной </a:t>
            </a:r>
            <a:r>
              <a:rPr lang="ru-RU"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работы, описание того, как могут применяться полученные результаты.</a:t>
            </a:r>
            <a:endParaRPr dirty="0"/>
          </a:p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Обычно описание </a:t>
            </a:r>
            <a:r>
              <a:rPr lang="ru-RU" sz="1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практической</a:t>
            </a:r>
            <a:r>
              <a:rPr lang="ru-RU"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значимости </a:t>
            </a:r>
            <a:r>
              <a:rPr lang="ru-RU" sz="14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проекта </a:t>
            </a:r>
            <a:r>
              <a:rPr lang="ru-RU"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можно начать так: "</a:t>
            </a:r>
            <a:r>
              <a:rPr lang="ru-RU" sz="1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Практическая значимость моей </a:t>
            </a:r>
            <a:r>
              <a:rPr lang="ru-RU" sz="1400" b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работы </a:t>
            </a:r>
            <a:r>
              <a:rPr lang="ru-RU" sz="1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заключается в том, что результаты исследования могут быть использованы в ... для ...".</a:t>
            </a:r>
            <a:endParaRPr dirty="0"/>
          </a:p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3" name="Google Shape;28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9949" y="2514600"/>
            <a:ext cx="1851684" cy="24874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21;p23"/>
          <p:cNvSpPr/>
          <p:nvPr/>
        </p:nvSpPr>
        <p:spPr>
          <a:xfrm>
            <a:off x="419848" y="112270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5</a:t>
            </a:r>
            <a:endParaRPr sz="1800" dirty="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1"/>
          <p:cNvSpPr txBox="1"/>
          <p:nvPr/>
        </p:nvSpPr>
        <p:spPr>
          <a:xfrm>
            <a:off x="365305" y="197604"/>
            <a:ext cx="84264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B050"/>
                </a:solidFill>
                <a:latin typeface="Roboto Slab"/>
                <a:ea typeface="Roboto Slab"/>
                <a:cs typeface="Roboto Slab"/>
                <a:sym typeface="Roboto Slab"/>
              </a:rPr>
              <a:t>Примеры практической значимости проекта</a:t>
            </a:r>
            <a:endParaRPr sz="2400" dirty="0">
              <a:solidFill>
                <a:srgbClr val="00B05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83" name="Google Shape;28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9949" y="2514600"/>
            <a:ext cx="1851684" cy="24874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75;p30"/>
          <p:cNvSpPr/>
          <p:nvPr/>
        </p:nvSpPr>
        <p:spPr>
          <a:xfrm>
            <a:off x="240524" y="643864"/>
            <a:ext cx="6612371" cy="414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0" bIns="0" anchor="t" anchorCtr="0">
            <a:noAutofit/>
          </a:bodyPr>
          <a:lstStyle/>
          <a:p>
            <a:pPr marL="285750" marR="0" lvl="0" indent="-28575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</a:pPr>
            <a:endParaRPr lang="ru-RU" sz="1100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</a:pPr>
            <a:r>
              <a:rPr lang="ru-RU" sz="1600" i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Практическая значимость моей проектной работы заключается в разработке системы избавления от СМС-мании и непосредственной апробации данной системы на группе учащихся.</a:t>
            </a:r>
            <a:endParaRPr sz="1600" dirty="0"/>
          </a:p>
          <a:p>
            <a:pPr marL="285750" marR="0" lvl="0" indent="-28575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endParaRPr lang="ru-RU" sz="1600" i="1" dirty="0" smtClean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600" i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Практическая значимость моей работы заключается в организации групп учащихся для уборки территории леса и высадки саженцев молодых деревьев.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3480374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1"/>
          <p:cNvSpPr txBox="1"/>
          <p:nvPr/>
        </p:nvSpPr>
        <p:spPr>
          <a:xfrm>
            <a:off x="1912883" y="241189"/>
            <a:ext cx="68788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B050"/>
                </a:solidFill>
                <a:latin typeface="Roboto Slab"/>
                <a:ea typeface="Roboto Slab"/>
                <a:cs typeface="Roboto Slab"/>
                <a:sym typeface="Roboto Slab"/>
              </a:rPr>
              <a:t>Заключение</a:t>
            </a:r>
            <a:endParaRPr sz="2400" dirty="0">
              <a:solidFill>
                <a:srgbClr val="00B05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0" name="Google Shape;275;p30"/>
          <p:cNvSpPr/>
          <p:nvPr/>
        </p:nvSpPr>
        <p:spPr>
          <a:xfrm>
            <a:off x="365305" y="668093"/>
            <a:ext cx="6612371" cy="414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0" bIns="0" anchor="t" anchorCtr="0">
            <a:noAutofit/>
          </a:bodyPr>
          <a:lstStyle/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Google Shape;138;p16"/>
          <p:cNvSpPr/>
          <p:nvPr/>
        </p:nvSpPr>
        <p:spPr>
          <a:xfrm>
            <a:off x="463167" y="155855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6</a:t>
            </a:r>
            <a:endParaRPr sz="1800" dirty="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1" name="Google Shape;275;p30"/>
          <p:cNvSpPr/>
          <p:nvPr/>
        </p:nvSpPr>
        <p:spPr>
          <a:xfrm>
            <a:off x="517705" y="820493"/>
            <a:ext cx="6612371" cy="414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0" bIns="0" anchor="t" anchorCtr="0">
            <a:noAutofit/>
          </a:bodyPr>
          <a:lstStyle/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</a:pPr>
            <a:endParaRPr sz="1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lnSpc>
                <a:spcPct val="127777"/>
              </a:lnSpc>
              <a:buClr>
                <a:schemeClr val="dk1"/>
              </a:buClr>
              <a:buSzPts val="1350"/>
            </a:pPr>
            <a:r>
              <a:rPr lang="ru-RU" b="1" dirty="0"/>
              <a:t>Заключение</a:t>
            </a:r>
            <a:r>
              <a:rPr lang="ru-RU" dirty="0"/>
              <a:t> – это последняя часть любого проекта, содержащее суждения, истина которых подтверждается на протяжении написания всей работы. В заключении </a:t>
            </a:r>
            <a:r>
              <a:rPr lang="ru-RU" dirty="0" smtClean="0"/>
              <a:t>проектной </a:t>
            </a:r>
            <a:r>
              <a:rPr lang="ru-RU" dirty="0"/>
              <a:t>работы прописываются результаты проделанных действий, итоговые умозаключения</a:t>
            </a:r>
            <a:r>
              <a:rPr lang="ru-RU" dirty="0" smtClean="0"/>
              <a:t>.</a:t>
            </a:r>
          </a:p>
          <a:p>
            <a:pPr lvl="0">
              <a:lnSpc>
                <a:spcPct val="127777"/>
              </a:lnSpc>
              <a:buClr>
                <a:schemeClr val="dk1"/>
              </a:buClr>
              <a:buSzPts val="1350"/>
            </a:pPr>
            <a:endParaRPr lang="ru-RU" sz="1100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lnSpc>
                <a:spcPct val="127777"/>
              </a:lnSpc>
              <a:buClr>
                <a:schemeClr val="dk1"/>
              </a:buClr>
              <a:buSzPts val="1350"/>
            </a:pPr>
            <a:r>
              <a:rPr lang="ru-RU" b="1" dirty="0"/>
              <a:t>Заключение</a:t>
            </a:r>
            <a:r>
              <a:rPr lang="ru-RU" dirty="0"/>
              <a:t> подводит итог любой выполненной работы. В нём содержатся аргументированные выводы по теме исследования. Начинается оно с обоснования актуальности, продолжается аргументированием цели, достижение которой стало результатом проекта, и заканчивается перечнем решённых задач, обозначенных во введении, которые удалось выполнить.</a:t>
            </a:r>
            <a:endParaRPr lang="ru-RU" sz="1100" i="1" dirty="0" smtClean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" name="Google Shape;23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0580" y="1943228"/>
            <a:ext cx="1781175" cy="301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1419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1"/>
          <p:cNvSpPr txBox="1"/>
          <p:nvPr/>
        </p:nvSpPr>
        <p:spPr>
          <a:xfrm>
            <a:off x="1912883" y="241189"/>
            <a:ext cx="68788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B050"/>
                </a:solidFill>
                <a:latin typeface="Roboto Slab"/>
                <a:ea typeface="Roboto Slab"/>
                <a:cs typeface="Roboto Slab"/>
                <a:sym typeface="Roboto Slab"/>
              </a:rPr>
              <a:t>Заключение</a:t>
            </a:r>
            <a:endParaRPr sz="2400" dirty="0">
              <a:solidFill>
                <a:srgbClr val="00B05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0" name="Google Shape;275;p30"/>
          <p:cNvSpPr/>
          <p:nvPr/>
        </p:nvSpPr>
        <p:spPr>
          <a:xfrm>
            <a:off x="365305" y="668093"/>
            <a:ext cx="6612371" cy="414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0" bIns="0" anchor="t" anchorCtr="0">
            <a:noAutofit/>
          </a:bodyPr>
          <a:lstStyle/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Google Shape;275;p30"/>
          <p:cNvSpPr/>
          <p:nvPr/>
        </p:nvSpPr>
        <p:spPr>
          <a:xfrm>
            <a:off x="517705" y="820493"/>
            <a:ext cx="6612371" cy="414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0" bIns="0" anchor="t" anchorCtr="0">
            <a:noAutofit/>
          </a:bodyPr>
          <a:lstStyle/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lnSpc>
                <a:spcPct val="127777"/>
              </a:lnSpc>
              <a:buClr>
                <a:schemeClr val="dk1"/>
              </a:buClr>
              <a:buSzPts val="1350"/>
            </a:pPr>
            <a:r>
              <a:rPr lang="ru-RU" b="1" dirty="0"/>
              <a:t>Заключение</a:t>
            </a:r>
            <a:r>
              <a:rPr lang="ru-RU" dirty="0"/>
              <a:t> отражает итог работы, выводы по вопросам, исследуемым в </a:t>
            </a:r>
            <a:r>
              <a:rPr lang="ru-RU" dirty="0" smtClean="0"/>
              <a:t>проектной работе</a:t>
            </a:r>
            <a:r>
              <a:rPr lang="ru-RU" dirty="0"/>
              <a:t>, содержит авторское мнение, преимущества и проблемы, раскрываемые в </a:t>
            </a:r>
            <a:r>
              <a:rPr lang="ru-RU" dirty="0" smtClean="0"/>
              <a:t>исследовании.</a:t>
            </a:r>
          </a:p>
          <a:p>
            <a:pPr lvl="0">
              <a:lnSpc>
                <a:spcPct val="127777"/>
              </a:lnSpc>
              <a:buClr>
                <a:schemeClr val="dk1"/>
              </a:buClr>
              <a:buSzPts val="1350"/>
            </a:pPr>
            <a:endParaRPr lang="ru-RU" dirty="0" smtClean="0"/>
          </a:p>
          <a:p>
            <a:pPr lvl="0">
              <a:lnSpc>
                <a:spcPct val="127777"/>
              </a:lnSpc>
              <a:buClr>
                <a:schemeClr val="dk1"/>
              </a:buClr>
              <a:buSzPts val="1350"/>
            </a:pPr>
            <a:r>
              <a:rPr lang="ru-RU" dirty="0" smtClean="0"/>
              <a:t>В </a:t>
            </a:r>
            <a:r>
              <a:rPr lang="ru-RU" dirty="0"/>
              <a:t>заключение входят поставленные цели и анализируемые задачи из введения, а основные результаты вписываются в него из основной части работы.</a:t>
            </a:r>
            <a:endParaRPr lang="ru-RU" sz="1100" i="1" dirty="0" smtClean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" name="Google Shape;23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0580" y="1943228"/>
            <a:ext cx="1781175" cy="301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3256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1"/>
          <p:cNvSpPr txBox="1"/>
          <p:nvPr/>
        </p:nvSpPr>
        <p:spPr>
          <a:xfrm>
            <a:off x="365305" y="118944"/>
            <a:ext cx="84264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B050"/>
                </a:solidFill>
                <a:latin typeface="Roboto Slab"/>
                <a:ea typeface="Roboto Slab"/>
                <a:cs typeface="Roboto Slab"/>
                <a:sym typeface="Roboto Slab"/>
              </a:rPr>
              <a:t>Образец</a:t>
            </a:r>
            <a:endParaRPr sz="2400" dirty="0">
              <a:solidFill>
                <a:srgbClr val="00B05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" name="Google Shape;275;p30"/>
          <p:cNvSpPr/>
          <p:nvPr/>
        </p:nvSpPr>
        <p:spPr>
          <a:xfrm>
            <a:off x="240524" y="643864"/>
            <a:ext cx="6612371" cy="414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0" bIns="0" anchor="t" anchorCtr="0">
            <a:noAutofit/>
          </a:bodyPr>
          <a:lstStyle/>
          <a:p>
            <a:pPr marL="285750" marR="0" lvl="0" indent="-28575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</a:pPr>
            <a:endParaRPr sz="1600" dirty="0"/>
          </a:p>
        </p:txBody>
      </p:sp>
      <p:grpSp>
        <p:nvGrpSpPr>
          <p:cNvPr id="6" name="Google Shape;317;p34"/>
          <p:cNvGrpSpPr/>
          <p:nvPr/>
        </p:nvGrpSpPr>
        <p:grpSpPr>
          <a:xfrm>
            <a:off x="7358291" y="3358095"/>
            <a:ext cx="1474287" cy="1699238"/>
            <a:chOff x="7276010" y="2703039"/>
            <a:chExt cx="1474287" cy="1699238"/>
          </a:xfrm>
        </p:grpSpPr>
        <p:sp>
          <p:nvSpPr>
            <p:cNvPr id="7" name="Google Shape;318;p34"/>
            <p:cNvSpPr/>
            <p:nvPr/>
          </p:nvSpPr>
          <p:spPr>
            <a:xfrm>
              <a:off x="7276010" y="4212770"/>
              <a:ext cx="1474287" cy="189507"/>
            </a:xfrm>
            <a:prstGeom prst="ellipse">
              <a:avLst/>
            </a:prstGeom>
            <a:solidFill>
              <a:schemeClr val="dk1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8" name="Google Shape;319;p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349589" y="2703039"/>
              <a:ext cx="1291172" cy="15775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Google Shape;261;p28"/>
          <p:cNvSpPr/>
          <p:nvPr/>
        </p:nvSpPr>
        <p:spPr>
          <a:xfrm>
            <a:off x="365305" y="522540"/>
            <a:ext cx="6876323" cy="3706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0" bIns="0" anchor="t" anchorCtr="0">
            <a:noAutofit/>
          </a:bodyPr>
          <a:lstStyle/>
          <a:p>
            <a:pPr marL="0" marR="0" lvl="0" indent="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Проектная работа по </a:t>
            </a:r>
            <a:r>
              <a:rPr lang="ru-RU" sz="13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информатике:</a:t>
            </a:r>
            <a:r>
              <a:rPr lang="ru-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13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«Искусственный интеллект. Друг или враг?»</a:t>
            </a:r>
          </a:p>
          <a:p>
            <a:pPr marL="0" marR="0" lvl="0" indent="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ct val="127777"/>
              </a:lnSpc>
            </a:pPr>
            <a:r>
              <a:rPr lang="ru-RU" sz="13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Цель: </a:t>
            </a:r>
            <a:r>
              <a:rPr lang="ru-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Исследование </a:t>
            </a:r>
            <a:r>
              <a:rPr lang="ru-RU" sz="13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нейронных сетей, анализ использования и практического применения нейронных сетей.</a:t>
            </a:r>
            <a:endParaRPr lang="ru-RU"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Задачи:</a:t>
            </a:r>
            <a:endParaRPr sz="1200" b="1" dirty="0"/>
          </a:p>
          <a:p>
            <a:pPr marL="285750" marR="0" lvl="0" indent="-28575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</a:pPr>
            <a:r>
              <a:rPr lang="ru-RU" sz="12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Изучить историю возникновения искусственного интеллекта и его взаимосвязь с разумом человека.</a:t>
            </a:r>
          </a:p>
          <a:p>
            <a:pPr marL="285750" marR="0" lvl="0" indent="-28575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</a:pPr>
            <a:endParaRPr sz="1200" dirty="0"/>
          </a:p>
          <a:p>
            <a:pPr marL="285750" marR="0" lvl="0" indent="-28575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</a:pPr>
            <a:r>
              <a:rPr lang="ru-RU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Исследовать современные системы </a:t>
            </a:r>
            <a:r>
              <a:rPr lang="ru-RU" sz="12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построенные на базе искусственного интеллекта и </a:t>
            </a:r>
            <a:r>
              <a:rPr lang="ru-RU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выделить из них самые востребованные.</a:t>
            </a:r>
            <a:endParaRPr sz="1200" dirty="0"/>
          </a:p>
          <a:p>
            <a:pPr marL="285750" indent="-285750">
              <a:lnSpc>
                <a:spcPct val="127777"/>
              </a:lnSpc>
              <a:buClr>
                <a:schemeClr val="dk1"/>
              </a:buClr>
              <a:buSzPts val="1350"/>
              <a:buFont typeface="Arial"/>
              <a:buChar char="•"/>
            </a:pPr>
            <a:endParaRPr lang="ru-RU" sz="1200" dirty="0" smtClean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indent="-285750">
              <a:lnSpc>
                <a:spcPct val="127777"/>
              </a:lnSpc>
              <a:buClr>
                <a:schemeClr val="dk1"/>
              </a:buClr>
              <a:buSzPts val="1350"/>
              <a:buFont typeface="Arial"/>
              <a:buChar char="•"/>
            </a:pPr>
            <a:r>
              <a:rPr lang="ru-RU" sz="12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Проанализировать </a:t>
            </a:r>
            <a:r>
              <a:rPr lang="ru-RU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работу наиболее востребованных </a:t>
            </a:r>
            <a:r>
              <a:rPr lang="ru-RU" sz="12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систем на базе «искусственного интеллекта, </a:t>
            </a:r>
            <a:r>
              <a:rPr lang="ru-RU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выделить плюсы и минусы их </a:t>
            </a:r>
            <a:r>
              <a:rPr lang="ru-RU" sz="12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использования, понять </a:t>
            </a:r>
            <a:r>
              <a:rPr lang="ru-RU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«Искусственный интеллект. Друг или враг</a:t>
            </a:r>
            <a:r>
              <a:rPr lang="ru-RU" sz="12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?»</a:t>
            </a:r>
          </a:p>
          <a:p>
            <a:pPr marL="285750" indent="-285750">
              <a:lnSpc>
                <a:spcPct val="127777"/>
              </a:lnSpc>
              <a:buClr>
                <a:schemeClr val="dk1"/>
              </a:buClr>
              <a:buSzPts val="1350"/>
              <a:buFont typeface="Arial"/>
              <a:buChar char="•"/>
            </a:pPr>
            <a:endParaRPr sz="1200" dirty="0"/>
          </a:p>
          <a:p>
            <a:pPr marL="285750" marR="0" lvl="0" indent="-28575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</a:pPr>
            <a:r>
              <a:rPr lang="ru-RU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Предложить способы по улучшению работы современных </a:t>
            </a:r>
            <a:r>
              <a:rPr lang="ru-RU" sz="12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нейронных сетей.</a:t>
            </a:r>
            <a:endParaRPr sz="1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19685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524538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1"/>
          <p:cNvSpPr txBox="1"/>
          <p:nvPr/>
        </p:nvSpPr>
        <p:spPr>
          <a:xfrm>
            <a:off x="365305" y="241189"/>
            <a:ext cx="84264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B050"/>
                </a:solidFill>
                <a:latin typeface="Roboto Slab"/>
                <a:ea typeface="Roboto Slab"/>
                <a:cs typeface="Roboto Slab"/>
                <a:sym typeface="Roboto Slab"/>
              </a:rPr>
              <a:t>Образец (продолжение)</a:t>
            </a:r>
            <a:endParaRPr sz="2400" dirty="0">
              <a:solidFill>
                <a:srgbClr val="00B05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grpSp>
        <p:nvGrpSpPr>
          <p:cNvPr id="6" name="Google Shape;317;p34"/>
          <p:cNvGrpSpPr/>
          <p:nvPr/>
        </p:nvGrpSpPr>
        <p:grpSpPr>
          <a:xfrm>
            <a:off x="7358291" y="3358095"/>
            <a:ext cx="1474287" cy="1699238"/>
            <a:chOff x="7276010" y="2703039"/>
            <a:chExt cx="1474287" cy="1699238"/>
          </a:xfrm>
        </p:grpSpPr>
        <p:sp>
          <p:nvSpPr>
            <p:cNvPr id="7" name="Google Shape;318;p34"/>
            <p:cNvSpPr/>
            <p:nvPr/>
          </p:nvSpPr>
          <p:spPr>
            <a:xfrm>
              <a:off x="7276010" y="4212770"/>
              <a:ext cx="1474287" cy="189507"/>
            </a:xfrm>
            <a:prstGeom prst="ellipse">
              <a:avLst/>
            </a:prstGeom>
            <a:solidFill>
              <a:schemeClr val="dk1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8" name="Google Shape;319;p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349589" y="2703039"/>
              <a:ext cx="1291172" cy="15775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Google Shape;275;p30"/>
          <p:cNvSpPr/>
          <p:nvPr/>
        </p:nvSpPr>
        <p:spPr>
          <a:xfrm>
            <a:off x="365305" y="668093"/>
            <a:ext cx="6612371" cy="414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0" bIns="0" anchor="t" anchorCtr="0">
            <a:noAutofit/>
          </a:bodyPr>
          <a:lstStyle/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lvl="0" indent="-285750">
              <a:lnSpc>
                <a:spcPct val="127777"/>
              </a:lnSpc>
              <a:buClr>
                <a:schemeClr val="dk1"/>
              </a:buClr>
              <a:buSzPts val="1350"/>
              <a:buFont typeface="Arial"/>
              <a:buChar char="•"/>
            </a:pPr>
            <a:r>
              <a:rPr lang="ru-RU" sz="1600" i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Теоретическая </a:t>
            </a:r>
            <a:r>
              <a:rPr lang="ru-RU" sz="16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значимость моей </a:t>
            </a:r>
            <a:r>
              <a:rPr lang="ru-RU" sz="1600" i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проектной </a:t>
            </a:r>
            <a:r>
              <a:rPr lang="ru-RU" sz="16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работы заключается в том, что </a:t>
            </a:r>
            <a:r>
              <a:rPr lang="ru-RU" sz="1600" i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на </a:t>
            </a:r>
            <a:r>
              <a:rPr lang="ru-RU" sz="16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основании </a:t>
            </a:r>
            <a:r>
              <a:rPr lang="ru-RU" sz="1600" i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изученной информации по выбранной теме, я предположил, что в </a:t>
            </a:r>
            <a:r>
              <a:rPr lang="ru-RU" sz="16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ближайшем будущем применение искусственного интеллекта качественно преобразит практически все сферы нашей жизни</a:t>
            </a:r>
            <a:r>
              <a:rPr lang="ru-RU" sz="1600" i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285750" lvl="0" indent="-285750">
              <a:lnSpc>
                <a:spcPct val="127777"/>
              </a:lnSpc>
              <a:buClr>
                <a:schemeClr val="dk1"/>
              </a:buClr>
              <a:buSzPts val="1350"/>
              <a:buFont typeface="Arial"/>
              <a:buChar char="•"/>
            </a:pPr>
            <a:endParaRPr lang="ru-RU" sz="1600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600" i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Практическая </a:t>
            </a:r>
            <a:r>
              <a:rPr lang="ru-RU" sz="16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значимость моей </a:t>
            </a:r>
            <a:r>
              <a:rPr lang="ru-RU" sz="1600" i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работы </a:t>
            </a:r>
            <a:r>
              <a:rPr lang="ru-RU" sz="16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заключается в том, что в ней непосредственно доказано, что </a:t>
            </a:r>
            <a:r>
              <a:rPr lang="ru-RU" sz="1600" i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искусственный интеллект несет пользу для людей. </a:t>
            </a:r>
            <a:r>
              <a:rPr lang="ru-RU" sz="16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</a:t>
            </a:r>
            <a:r>
              <a:rPr lang="ru-RU" sz="1600" i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 особенно незаменим в медицине, промышленности, сельском хозяйстве и в быту.</a:t>
            </a:r>
          </a:p>
          <a:p>
            <a:pPr marL="285750" marR="0" lvl="0" indent="-28575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endParaRPr lang="ru-RU" sz="1100" i="1" dirty="0" smtClean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844036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1"/>
          <p:cNvSpPr txBox="1"/>
          <p:nvPr/>
        </p:nvSpPr>
        <p:spPr>
          <a:xfrm>
            <a:off x="365305" y="241189"/>
            <a:ext cx="84264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B050"/>
                </a:solidFill>
                <a:latin typeface="Roboto Slab"/>
                <a:ea typeface="Roboto Slab"/>
                <a:cs typeface="Roboto Slab"/>
                <a:sym typeface="Roboto Slab"/>
              </a:rPr>
              <a:t>Образец (продолжение)</a:t>
            </a:r>
            <a:endParaRPr sz="2400" dirty="0">
              <a:solidFill>
                <a:srgbClr val="00B05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grpSp>
        <p:nvGrpSpPr>
          <p:cNvPr id="6" name="Google Shape;317;p34"/>
          <p:cNvGrpSpPr/>
          <p:nvPr/>
        </p:nvGrpSpPr>
        <p:grpSpPr>
          <a:xfrm>
            <a:off x="7358291" y="3358095"/>
            <a:ext cx="1474287" cy="1699238"/>
            <a:chOff x="7276010" y="2703039"/>
            <a:chExt cx="1474287" cy="1699238"/>
          </a:xfrm>
        </p:grpSpPr>
        <p:sp>
          <p:nvSpPr>
            <p:cNvPr id="7" name="Google Shape;318;p34"/>
            <p:cNvSpPr/>
            <p:nvPr/>
          </p:nvSpPr>
          <p:spPr>
            <a:xfrm>
              <a:off x="7276010" y="4212770"/>
              <a:ext cx="1474287" cy="189507"/>
            </a:xfrm>
            <a:prstGeom prst="ellipse">
              <a:avLst/>
            </a:prstGeom>
            <a:solidFill>
              <a:schemeClr val="dk1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8" name="Google Shape;319;p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349589" y="2703039"/>
              <a:ext cx="1291172" cy="15775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275;p30"/>
          <p:cNvSpPr/>
          <p:nvPr/>
        </p:nvSpPr>
        <p:spPr>
          <a:xfrm>
            <a:off x="365305" y="668093"/>
            <a:ext cx="6612371" cy="414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0" bIns="0" anchor="t" anchorCtr="0">
            <a:noAutofit/>
          </a:bodyPr>
          <a:lstStyle/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Основываясь на практической и теоретической части я пришел к выводу, что Искусственный интеллект является другом. </a:t>
            </a:r>
          </a:p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Изучив информацию по выбранной теме, мной было сделано заключение, что в </a:t>
            </a: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ближайшем </a:t>
            </a:r>
            <a:r>
              <a:rPr lang="ru-RU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будущем </a:t>
            </a:r>
            <a:r>
              <a:rPr lang="ru-RU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использование </a:t>
            </a: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искусственного интеллекта качественно </a:t>
            </a:r>
            <a:r>
              <a:rPr lang="ru-RU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преобразит </a:t>
            </a: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все сферы нашей </a:t>
            </a:r>
            <a:r>
              <a:rPr lang="ru-RU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жизни. </a:t>
            </a:r>
          </a:p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Применение теоретической части на практике доказало, </a:t>
            </a: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что </a:t>
            </a:r>
            <a:r>
              <a:rPr lang="ru-RU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искусственный интеллект несет пользу для людей. </a:t>
            </a: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</a:t>
            </a:r>
            <a:r>
              <a:rPr lang="ru-RU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 особенно незаменим в медицине, промышленности, сельском хозяйстве и в быту. </a:t>
            </a:r>
          </a:p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 завершении хочу добавить, что поставленная цель была достигнута, а задачи выполнены.</a:t>
            </a:r>
          </a:p>
          <a:p>
            <a:pPr marL="285750" marR="0" lvl="0" indent="-28575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endParaRPr lang="ru-RU" sz="1100" i="1" dirty="0" smtClean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086514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2"/>
          <p:cNvSpPr txBox="1"/>
          <p:nvPr/>
        </p:nvSpPr>
        <p:spPr>
          <a:xfrm>
            <a:off x="358775" y="252413"/>
            <a:ext cx="842645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B050"/>
                </a:solidFill>
                <a:latin typeface="Roboto Slab"/>
                <a:ea typeface="Roboto Slab"/>
                <a:cs typeface="Roboto Slab"/>
                <a:sym typeface="Roboto Slab"/>
              </a:rPr>
              <a:t>Типология проектов по характеру </a:t>
            </a:r>
            <a:endParaRPr sz="2400" dirty="0">
              <a:solidFill>
                <a:srgbClr val="00B05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B050"/>
                </a:solidFill>
                <a:latin typeface="Roboto Slab"/>
                <a:ea typeface="Roboto Slab"/>
                <a:cs typeface="Roboto Slab"/>
                <a:sym typeface="Roboto Slab"/>
              </a:rPr>
              <a:t>координации</a:t>
            </a:r>
            <a:endParaRPr sz="2400" dirty="0">
              <a:solidFill>
                <a:srgbClr val="00B05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89" name="Google Shape;289;p32"/>
          <p:cNvSpPr/>
          <p:nvPr/>
        </p:nvSpPr>
        <p:spPr>
          <a:xfrm>
            <a:off x="358775" y="1660805"/>
            <a:ext cx="2557463" cy="427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Проекты с открытой координацией</a:t>
            </a:r>
            <a:endParaRPr sz="14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0" name="Google Shape;290;p32"/>
          <p:cNvSpPr/>
          <p:nvPr/>
        </p:nvSpPr>
        <p:spPr>
          <a:xfrm>
            <a:off x="358775" y="1243489"/>
            <a:ext cx="2557463" cy="220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7F7F7F"/>
                </a:solidFill>
                <a:latin typeface="Roboto Slab"/>
                <a:ea typeface="Roboto Slab"/>
                <a:cs typeface="Roboto Slab"/>
                <a:sym typeface="Roboto Slab"/>
              </a:rPr>
              <a:t>Тип проектов</a:t>
            </a:r>
            <a:endParaRPr sz="1800" dirty="0">
              <a:solidFill>
                <a:srgbClr val="7F7F7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91" name="Google Shape;291;p32"/>
          <p:cNvSpPr/>
          <p:nvPr/>
        </p:nvSpPr>
        <p:spPr>
          <a:xfrm>
            <a:off x="3276600" y="1243488"/>
            <a:ext cx="2555875" cy="220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7F7F7F"/>
                </a:solidFill>
                <a:latin typeface="Roboto Slab"/>
                <a:ea typeface="Roboto Slab"/>
                <a:cs typeface="Roboto Slab"/>
                <a:sym typeface="Roboto Slab"/>
              </a:rPr>
              <a:t>Цель</a:t>
            </a:r>
            <a:endParaRPr sz="1800" dirty="0">
              <a:solidFill>
                <a:srgbClr val="7F7F7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92" name="Google Shape;292;p32"/>
          <p:cNvSpPr/>
          <p:nvPr/>
        </p:nvSpPr>
        <p:spPr>
          <a:xfrm>
            <a:off x="3275012" y="1660805"/>
            <a:ext cx="3421063" cy="64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Деятельность организуется, направляется и контролируется   координатором</a:t>
            </a:r>
            <a:endParaRPr sz="1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3" name="Google Shape;293;p32"/>
          <p:cNvSpPr/>
          <p:nvPr/>
        </p:nvSpPr>
        <p:spPr>
          <a:xfrm>
            <a:off x="358775" y="2713558"/>
            <a:ext cx="2557463" cy="427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Проекты со скрытой координацией</a:t>
            </a:r>
            <a:endParaRPr sz="14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4" name="Google Shape;294;p32"/>
          <p:cNvSpPr/>
          <p:nvPr/>
        </p:nvSpPr>
        <p:spPr>
          <a:xfrm>
            <a:off x="3275012" y="2713558"/>
            <a:ext cx="3421063" cy="863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Координатор явно не обнаруживает функции организации и контроля, </a:t>
            </a:r>
            <a:br>
              <a:rPr lang="ru-RU"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а выступает полноправным участником проекта</a:t>
            </a:r>
            <a:endParaRPr sz="1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95" name="Google Shape;295;p32"/>
          <p:cNvCxnSpPr/>
          <p:nvPr/>
        </p:nvCxnSpPr>
        <p:spPr>
          <a:xfrm>
            <a:off x="358775" y="2495550"/>
            <a:ext cx="6337300" cy="0"/>
          </a:xfrm>
          <a:prstGeom prst="straightConnector1">
            <a:avLst/>
          </a:prstGeom>
          <a:noFill/>
          <a:ln w="9525" cap="flat" cmpd="sng">
            <a:solidFill>
              <a:srgbClr val="00B050">
                <a:alpha val="3490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3"/>
          <p:cNvSpPr txBox="1"/>
          <p:nvPr/>
        </p:nvSpPr>
        <p:spPr>
          <a:xfrm>
            <a:off x="358775" y="252413"/>
            <a:ext cx="842645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B050"/>
                </a:solidFill>
                <a:latin typeface="Roboto Slab"/>
                <a:ea typeface="Roboto Slab"/>
                <a:cs typeface="Roboto Slab"/>
                <a:sym typeface="Roboto Slab"/>
              </a:rPr>
              <a:t>Типология проектов по характеру </a:t>
            </a:r>
            <a:endParaRPr sz="2400" dirty="0">
              <a:solidFill>
                <a:srgbClr val="00B05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B050"/>
                </a:solidFill>
                <a:latin typeface="Roboto Slab"/>
                <a:ea typeface="Roboto Slab"/>
                <a:cs typeface="Roboto Slab"/>
                <a:sym typeface="Roboto Slab"/>
              </a:rPr>
              <a:t>контактов между участниками</a:t>
            </a:r>
            <a:endParaRPr dirty="0"/>
          </a:p>
        </p:txBody>
      </p:sp>
      <p:sp>
        <p:nvSpPr>
          <p:cNvPr id="301" name="Google Shape;301;p33"/>
          <p:cNvSpPr/>
          <p:nvPr/>
        </p:nvSpPr>
        <p:spPr>
          <a:xfrm>
            <a:off x="358777" y="2595899"/>
            <a:ext cx="2557461" cy="900000"/>
          </a:xfrm>
          <a:prstGeom prst="rect">
            <a:avLst/>
          </a:prstGeom>
          <a:noFill/>
          <a:ln w="15875" cap="flat" cmpd="sng">
            <a:solidFill>
              <a:srgbClr val="00B05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Межрегиональные</a:t>
            </a:r>
            <a:endParaRPr sz="16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02" name="Google Shape;302;p33"/>
          <p:cNvSpPr/>
          <p:nvPr/>
        </p:nvSpPr>
        <p:spPr>
          <a:xfrm>
            <a:off x="3293269" y="2592911"/>
            <a:ext cx="2557461" cy="900000"/>
          </a:xfrm>
          <a:prstGeom prst="rect">
            <a:avLst/>
          </a:prstGeom>
          <a:noFill/>
          <a:ln w="15875" cap="flat" cmpd="sng">
            <a:solidFill>
              <a:srgbClr val="00B05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err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Внутриклассные</a:t>
            </a:r>
            <a:endParaRPr sz="16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03" name="Google Shape;303;p33"/>
          <p:cNvSpPr/>
          <p:nvPr/>
        </p:nvSpPr>
        <p:spPr>
          <a:xfrm>
            <a:off x="3276600" y="1337049"/>
            <a:ext cx="2557461" cy="900000"/>
          </a:xfrm>
          <a:prstGeom prst="rect">
            <a:avLst/>
          </a:prstGeom>
          <a:noFill/>
          <a:ln w="15875" cap="flat" cmpd="sng">
            <a:solidFill>
              <a:srgbClr val="00B05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Внутришкольные</a:t>
            </a:r>
            <a:endParaRPr sz="16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04" name="Google Shape;304;p33"/>
          <p:cNvSpPr/>
          <p:nvPr/>
        </p:nvSpPr>
        <p:spPr>
          <a:xfrm>
            <a:off x="358777" y="1337049"/>
            <a:ext cx="2557461" cy="900000"/>
          </a:xfrm>
          <a:prstGeom prst="rect">
            <a:avLst/>
          </a:prstGeom>
          <a:noFill/>
          <a:ln w="15875" cap="flat" cmpd="sng">
            <a:solidFill>
              <a:srgbClr val="00B05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Международные</a:t>
            </a:r>
            <a:endParaRPr sz="16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05" name="Google Shape;305;p33"/>
          <p:cNvSpPr/>
          <p:nvPr/>
        </p:nvSpPr>
        <p:spPr>
          <a:xfrm>
            <a:off x="358777" y="3854750"/>
            <a:ext cx="2557461" cy="900000"/>
          </a:xfrm>
          <a:prstGeom prst="rect">
            <a:avLst/>
          </a:prstGeom>
          <a:noFill/>
          <a:ln w="15875" cap="flat" cmpd="sng">
            <a:solidFill>
              <a:srgbClr val="00B05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Региональные</a:t>
            </a:r>
            <a:endParaRPr sz="16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06" name="Google Shape;306;p33"/>
          <p:cNvSpPr/>
          <p:nvPr/>
        </p:nvSpPr>
        <p:spPr>
          <a:xfrm>
            <a:off x="6752164" y="4089494"/>
            <a:ext cx="1552575" cy="243394"/>
          </a:xfrm>
          <a:prstGeom prst="ellipse">
            <a:avLst/>
          </a:prstGeom>
          <a:solidFill>
            <a:schemeClr val="dk1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7" name="Google Shape;30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4925" y="1243490"/>
            <a:ext cx="2219325" cy="298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/>
        </p:nvSpPr>
        <p:spPr>
          <a:xfrm>
            <a:off x="358775" y="376238"/>
            <a:ext cx="50990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B050"/>
                </a:solidFill>
                <a:latin typeface="Roboto Slab"/>
                <a:ea typeface="Roboto Slab"/>
                <a:cs typeface="Roboto Slab"/>
                <a:sym typeface="Roboto Slab"/>
              </a:rPr>
              <a:t>Метод проектов обеспечивает:</a:t>
            </a:r>
            <a:endParaRPr sz="2400" dirty="0">
              <a:solidFill>
                <a:srgbClr val="00B05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358777" y="1780145"/>
            <a:ext cx="2557462" cy="436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Активную позицию учащихся в учении.</a:t>
            </a:r>
            <a:endParaRPr sz="1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3276600" y="1780145"/>
            <a:ext cx="2555875" cy="6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Формирование обще- учебных умений, навыков </a:t>
            </a:r>
            <a:br>
              <a:rPr lang="ru-RU"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 компетенций.</a:t>
            </a:r>
            <a:endParaRPr sz="1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" name="Google Shape;108;p15"/>
          <p:cNvSpPr/>
          <p:nvPr/>
        </p:nvSpPr>
        <p:spPr>
          <a:xfrm>
            <a:off x="358775" y="1047750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1800" dirty="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09" name="Google Shape;109;p15"/>
          <p:cNvSpPr/>
          <p:nvPr/>
        </p:nvSpPr>
        <p:spPr>
          <a:xfrm>
            <a:off x="3276600" y="1047750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1800" dirty="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10" name="Google Shape;110;p15"/>
          <p:cNvSpPr/>
          <p:nvPr/>
        </p:nvSpPr>
        <p:spPr>
          <a:xfrm>
            <a:off x="358777" y="3434989"/>
            <a:ext cx="2557462" cy="436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Развитие познавательного интереса учащихся.</a:t>
            </a:r>
            <a:endParaRPr sz="1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358775" y="2702594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sz="1800" dirty="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12" name="Google Shape;112;p15"/>
          <p:cNvSpPr/>
          <p:nvPr/>
        </p:nvSpPr>
        <p:spPr>
          <a:xfrm>
            <a:off x="3276600" y="3434989"/>
            <a:ext cx="2555875" cy="436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Связь обучения </a:t>
            </a:r>
            <a:endParaRPr sz="1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 жизнью.</a:t>
            </a:r>
            <a:endParaRPr sz="1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" name="Google Shape;113;p15"/>
          <p:cNvSpPr/>
          <p:nvPr/>
        </p:nvSpPr>
        <p:spPr>
          <a:xfrm>
            <a:off x="3276600" y="2702594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  <a:endParaRPr sz="1800" dirty="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14" name="Google Shape;114;p15"/>
          <p:cNvSpPr/>
          <p:nvPr/>
        </p:nvSpPr>
        <p:spPr>
          <a:xfrm>
            <a:off x="6227763" y="3749309"/>
            <a:ext cx="2557462" cy="243394"/>
          </a:xfrm>
          <a:prstGeom prst="ellipse">
            <a:avLst/>
          </a:prstGeom>
          <a:solidFill>
            <a:schemeClr val="dk1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5" name="Google Shape;11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7763" y="880156"/>
            <a:ext cx="2447925" cy="299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4"/>
          <p:cNvSpPr txBox="1"/>
          <p:nvPr/>
        </p:nvSpPr>
        <p:spPr>
          <a:xfrm>
            <a:off x="358776" y="376238"/>
            <a:ext cx="411956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B050"/>
                </a:solidFill>
                <a:latin typeface="Roboto Slab"/>
                <a:ea typeface="Roboto Slab"/>
                <a:cs typeface="Roboto Slab"/>
                <a:sym typeface="Roboto Slab"/>
              </a:rPr>
              <a:t>Типология проектов </a:t>
            </a:r>
            <a:endParaRPr sz="2400">
              <a:solidFill>
                <a:srgbClr val="00B05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B050"/>
                </a:solidFill>
                <a:latin typeface="Roboto Slab"/>
                <a:ea typeface="Roboto Slab"/>
                <a:cs typeface="Roboto Slab"/>
                <a:sym typeface="Roboto Slab"/>
              </a:rPr>
              <a:t>по количеству участников</a:t>
            </a:r>
            <a:endParaRPr/>
          </a:p>
        </p:txBody>
      </p:sp>
      <p:sp>
        <p:nvSpPr>
          <p:cNvPr id="313" name="Google Shape;313;p34"/>
          <p:cNvSpPr/>
          <p:nvPr/>
        </p:nvSpPr>
        <p:spPr>
          <a:xfrm>
            <a:off x="358777" y="2704070"/>
            <a:ext cx="2557462" cy="13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Индивидуальные </a:t>
            </a:r>
            <a:endParaRPr/>
          </a:p>
          <a:p>
            <a:pPr marL="0" marR="0" lvl="0" indent="0" algn="l" rtl="0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проекты </a:t>
            </a:r>
            <a:endParaRPr/>
          </a:p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Разработчик проекта является его единственным участником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4" name="Google Shape;314;p34"/>
          <p:cNvSpPr/>
          <p:nvPr/>
        </p:nvSpPr>
        <p:spPr>
          <a:xfrm>
            <a:off x="3276600" y="2703040"/>
            <a:ext cx="2555875" cy="872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Малогрупповые</a:t>
            </a:r>
            <a:endParaRPr sz="1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До 5 человек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5" name="Google Shape;315;p34"/>
          <p:cNvSpPr/>
          <p:nvPr/>
        </p:nvSpPr>
        <p:spPr>
          <a:xfrm>
            <a:off x="358775" y="1971675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18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16" name="Google Shape;316;p34"/>
          <p:cNvSpPr/>
          <p:nvPr/>
        </p:nvSpPr>
        <p:spPr>
          <a:xfrm>
            <a:off x="3276600" y="1971675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18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grpSp>
        <p:nvGrpSpPr>
          <p:cNvPr id="317" name="Google Shape;317;p34"/>
          <p:cNvGrpSpPr/>
          <p:nvPr/>
        </p:nvGrpSpPr>
        <p:grpSpPr>
          <a:xfrm>
            <a:off x="7358291" y="3358095"/>
            <a:ext cx="1474287" cy="1699238"/>
            <a:chOff x="7276010" y="2703039"/>
            <a:chExt cx="1474287" cy="1699238"/>
          </a:xfrm>
        </p:grpSpPr>
        <p:sp>
          <p:nvSpPr>
            <p:cNvPr id="318" name="Google Shape;318;p34"/>
            <p:cNvSpPr/>
            <p:nvPr/>
          </p:nvSpPr>
          <p:spPr>
            <a:xfrm>
              <a:off x="7276010" y="4212770"/>
              <a:ext cx="1474287" cy="189507"/>
            </a:xfrm>
            <a:prstGeom prst="ellipse">
              <a:avLst/>
            </a:prstGeom>
            <a:solidFill>
              <a:schemeClr val="dk1">
                <a:alpha val="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319" name="Google Shape;319;p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349589" y="2703039"/>
              <a:ext cx="1291172" cy="15775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0" name="Google Shape;320;p34"/>
          <p:cNvSpPr/>
          <p:nvPr/>
        </p:nvSpPr>
        <p:spPr>
          <a:xfrm>
            <a:off x="6194425" y="1971675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sz="18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1" name="Google Shape;321;p34"/>
          <p:cNvSpPr/>
          <p:nvPr/>
        </p:nvSpPr>
        <p:spPr>
          <a:xfrm>
            <a:off x="6276703" y="2703040"/>
            <a:ext cx="2555875" cy="872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Групповые</a:t>
            </a:r>
            <a:endParaRPr/>
          </a:p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До 15 человек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5"/>
          <p:cNvSpPr txBox="1"/>
          <p:nvPr/>
        </p:nvSpPr>
        <p:spPr>
          <a:xfrm>
            <a:off x="358776" y="376238"/>
            <a:ext cx="588962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B050"/>
                </a:solidFill>
                <a:latin typeface="Roboto Slab"/>
                <a:ea typeface="Roboto Slab"/>
                <a:cs typeface="Roboto Slab"/>
                <a:sym typeface="Roboto Slab"/>
              </a:rPr>
              <a:t>По продолжительности выполнения проекты бывают:</a:t>
            </a:r>
            <a:endParaRPr sz="2400">
              <a:solidFill>
                <a:srgbClr val="00B05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7" name="Google Shape;327;p35"/>
          <p:cNvSpPr/>
          <p:nvPr/>
        </p:nvSpPr>
        <p:spPr>
          <a:xfrm>
            <a:off x="358777" y="2212684"/>
            <a:ext cx="2557462" cy="863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Мини-проекты, укладывающиеся в один урок или являющиеся фрагментом урока 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8" name="Google Shape;328;p35"/>
          <p:cNvSpPr/>
          <p:nvPr/>
        </p:nvSpPr>
        <p:spPr>
          <a:xfrm>
            <a:off x="358775" y="1480289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18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9" name="Google Shape;329;p35"/>
          <p:cNvSpPr/>
          <p:nvPr/>
        </p:nvSpPr>
        <p:spPr>
          <a:xfrm>
            <a:off x="3276600" y="1480289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18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30" name="Google Shape;330;p35"/>
          <p:cNvSpPr/>
          <p:nvPr/>
        </p:nvSpPr>
        <p:spPr>
          <a:xfrm>
            <a:off x="3276600" y="2212684"/>
            <a:ext cx="2557462" cy="6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Краткосрочные проекты, разрабатываемые </a:t>
            </a:r>
            <a:b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на 4—6 уроках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1" name="Google Shape;331;p35"/>
          <p:cNvSpPr/>
          <p:nvPr/>
        </p:nvSpPr>
        <p:spPr>
          <a:xfrm>
            <a:off x="6227763" y="1480289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sz="18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32" name="Google Shape;332;p35"/>
          <p:cNvSpPr/>
          <p:nvPr/>
        </p:nvSpPr>
        <p:spPr>
          <a:xfrm>
            <a:off x="6227763" y="2212684"/>
            <a:ext cx="2557462" cy="863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Долгосрочные проекты, реализуемые </a:t>
            </a:r>
            <a:b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 течение месяца </a:t>
            </a:r>
            <a:b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или нескольких месяцев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6"/>
          <p:cNvSpPr txBox="1"/>
          <p:nvPr/>
        </p:nvSpPr>
        <p:spPr>
          <a:xfrm>
            <a:off x="358775" y="252413"/>
            <a:ext cx="64420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B050"/>
                </a:solidFill>
                <a:latin typeface="Roboto Slab"/>
                <a:ea typeface="Roboto Slab"/>
                <a:cs typeface="Roboto Slab"/>
                <a:sym typeface="Roboto Slab"/>
              </a:rPr>
              <a:t>Основные требования к использованию метода проектов</a:t>
            </a:r>
            <a:endParaRPr sz="2400">
              <a:solidFill>
                <a:srgbClr val="00B05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grpSp>
        <p:nvGrpSpPr>
          <p:cNvPr id="338" name="Google Shape;338;p36"/>
          <p:cNvGrpSpPr/>
          <p:nvPr/>
        </p:nvGrpSpPr>
        <p:grpSpPr>
          <a:xfrm>
            <a:off x="358775" y="1403406"/>
            <a:ext cx="4033838" cy="654025"/>
            <a:chOff x="358775" y="1660806"/>
            <a:chExt cx="4033838" cy="654025"/>
          </a:xfrm>
        </p:grpSpPr>
        <p:sp>
          <p:nvSpPr>
            <p:cNvPr id="339" name="Google Shape;339;p36"/>
            <p:cNvSpPr/>
            <p:nvPr/>
          </p:nvSpPr>
          <p:spPr>
            <a:xfrm>
              <a:off x="898775" y="1660806"/>
              <a:ext cx="3493838" cy="654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32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Наличие значимой </a:t>
              </a:r>
              <a:br>
                <a:rPr lang="ru-RU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</a:br>
              <a:r>
                <a:rPr lang="ru-RU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в исследовательском, творческом плане проблемы.</a:t>
              </a:r>
              <a:endPara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0" name="Google Shape;340;p36"/>
            <p:cNvSpPr/>
            <p:nvPr/>
          </p:nvSpPr>
          <p:spPr>
            <a:xfrm>
              <a:off x="358775" y="1723787"/>
              <a:ext cx="540000" cy="54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341" name="Google Shape;341;p36"/>
          <p:cNvGrpSpPr/>
          <p:nvPr/>
        </p:nvGrpSpPr>
        <p:grpSpPr>
          <a:xfrm>
            <a:off x="358776" y="2486934"/>
            <a:ext cx="4033837" cy="654025"/>
            <a:chOff x="358776" y="2547535"/>
            <a:chExt cx="4033837" cy="654025"/>
          </a:xfrm>
        </p:grpSpPr>
        <p:sp>
          <p:nvSpPr>
            <p:cNvPr id="342" name="Google Shape;342;p36"/>
            <p:cNvSpPr/>
            <p:nvPr/>
          </p:nvSpPr>
          <p:spPr>
            <a:xfrm>
              <a:off x="898776" y="2547535"/>
              <a:ext cx="3493837" cy="654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32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Значимость (теоретическая, познавательная, практическая) предполагаемых результатов.</a:t>
              </a:r>
              <a:endPara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3" name="Google Shape;343;p36"/>
            <p:cNvSpPr/>
            <p:nvPr/>
          </p:nvSpPr>
          <p:spPr>
            <a:xfrm>
              <a:off x="358776" y="2589988"/>
              <a:ext cx="540000" cy="54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2</a:t>
              </a:r>
              <a:endParaRPr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344" name="Google Shape;344;p36"/>
          <p:cNvGrpSpPr/>
          <p:nvPr/>
        </p:nvGrpSpPr>
        <p:grpSpPr>
          <a:xfrm>
            <a:off x="4752975" y="1407925"/>
            <a:ext cx="4032251" cy="654025"/>
            <a:chOff x="4752975" y="1665325"/>
            <a:chExt cx="4032251" cy="654025"/>
          </a:xfrm>
        </p:grpSpPr>
        <p:sp>
          <p:nvSpPr>
            <p:cNvPr id="345" name="Google Shape;345;p36"/>
            <p:cNvSpPr/>
            <p:nvPr/>
          </p:nvSpPr>
          <p:spPr>
            <a:xfrm>
              <a:off x="5292976" y="1665325"/>
              <a:ext cx="3492250" cy="654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32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Структурирование содержательной части проекта с указанием поэтапных результатов.</a:t>
              </a:r>
              <a:endPara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4752975" y="1717818"/>
              <a:ext cx="540000" cy="54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4</a:t>
              </a:r>
              <a:endParaRPr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347" name="Google Shape;347;p36"/>
          <p:cNvGrpSpPr/>
          <p:nvPr/>
        </p:nvGrpSpPr>
        <p:grpSpPr>
          <a:xfrm>
            <a:off x="4751388" y="2539427"/>
            <a:ext cx="4033838" cy="540000"/>
            <a:chOff x="4751388" y="2600028"/>
            <a:chExt cx="4033838" cy="540000"/>
          </a:xfrm>
        </p:grpSpPr>
        <p:sp>
          <p:nvSpPr>
            <p:cNvPr id="348" name="Google Shape;348;p36"/>
            <p:cNvSpPr/>
            <p:nvPr/>
          </p:nvSpPr>
          <p:spPr>
            <a:xfrm>
              <a:off x="5291388" y="2656880"/>
              <a:ext cx="3493838" cy="436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32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Использование исследовательских методов.</a:t>
              </a:r>
              <a:endPara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4751388" y="2600028"/>
              <a:ext cx="540000" cy="54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5</a:t>
              </a:r>
              <a:endParaRPr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350" name="Google Shape;350;p36"/>
          <p:cNvGrpSpPr/>
          <p:nvPr/>
        </p:nvGrpSpPr>
        <p:grpSpPr>
          <a:xfrm>
            <a:off x="358775" y="3541343"/>
            <a:ext cx="4033838" cy="654025"/>
            <a:chOff x="358775" y="3352652"/>
            <a:chExt cx="4033838" cy="654025"/>
          </a:xfrm>
        </p:grpSpPr>
        <p:sp>
          <p:nvSpPr>
            <p:cNvPr id="351" name="Google Shape;351;p36"/>
            <p:cNvSpPr/>
            <p:nvPr/>
          </p:nvSpPr>
          <p:spPr>
            <a:xfrm>
              <a:off x="898775" y="3352652"/>
              <a:ext cx="3493838" cy="654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32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Самостоятельная (индивидуальная, парная, групповая) деятельность участников проекта.</a:t>
              </a:r>
              <a:endPara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2" name="Google Shape;352;p36"/>
            <p:cNvSpPr/>
            <p:nvPr/>
          </p:nvSpPr>
          <p:spPr>
            <a:xfrm>
              <a:off x="358775" y="3405145"/>
              <a:ext cx="540000" cy="54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3</a:t>
              </a:r>
              <a:endParaRPr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7"/>
          <p:cNvSpPr txBox="1"/>
          <p:nvPr/>
        </p:nvSpPr>
        <p:spPr>
          <a:xfrm>
            <a:off x="358775" y="252413"/>
            <a:ext cx="64420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B050"/>
                </a:solidFill>
                <a:latin typeface="Roboto Slab"/>
                <a:ea typeface="Roboto Slab"/>
                <a:cs typeface="Roboto Slab"/>
                <a:sym typeface="Roboto Slab"/>
              </a:rPr>
              <a:t>Этапы проектной деятельности</a:t>
            </a:r>
            <a:endParaRPr sz="2400">
              <a:solidFill>
                <a:srgbClr val="00B05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58" name="Google Shape;358;p37"/>
          <p:cNvSpPr/>
          <p:nvPr/>
        </p:nvSpPr>
        <p:spPr>
          <a:xfrm>
            <a:off x="358775" y="744795"/>
            <a:ext cx="4033838" cy="387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Формулировка темы проекта.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Определение объекта (что необходимо изучить?) и предмета (под каким углом зрения?).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Определение проблемы и вытекающей из нее цели (создание (разработка, оформление, изготовление, конструирование и т. д.) проектного продукта).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Определение задач исследования (что нужно сделать, чтобы достичь цели исследования?).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Выдвижение гипотезы (предположения) их решения.</a:t>
            </a:r>
            <a:endParaRPr/>
          </a:p>
        </p:txBody>
      </p:sp>
      <p:sp>
        <p:nvSpPr>
          <p:cNvPr id="359" name="Google Shape;359;p37"/>
          <p:cNvSpPr/>
          <p:nvPr/>
        </p:nvSpPr>
        <p:spPr>
          <a:xfrm>
            <a:off x="4751388" y="744795"/>
            <a:ext cx="4033838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Обсуждение методов исследования.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Обсуждение способов оформления результатов проекта.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Сбор, систематизация и анализ полученных данных.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Подведение итогов, оформление результатов и их презентация.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Формулирование выводов и выдвижение новых проблем.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0" name="Google Shape;360;p37"/>
          <p:cNvSpPr/>
          <p:nvPr/>
        </p:nvSpPr>
        <p:spPr>
          <a:xfrm>
            <a:off x="358775" y="744795"/>
            <a:ext cx="360000" cy="3662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endParaRPr/>
          </a:p>
        </p:txBody>
      </p:sp>
      <p:sp>
        <p:nvSpPr>
          <p:cNvPr id="361" name="Google Shape;361;p37"/>
          <p:cNvSpPr/>
          <p:nvPr/>
        </p:nvSpPr>
        <p:spPr>
          <a:xfrm>
            <a:off x="4751388" y="744795"/>
            <a:ext cx="360000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8"/>
          <p:cNvSpPr txBox="1"/>
          <p:nvPr/>
        </p:nvSpPr>
        <p:spPr>
          <a:xfrm>
            <a:off x="358775" y="252413"/>
            <a:ext cx="84264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B050"/>
                </a:solidFill>
                <a:latin typeface="Roboto Slab"/>
                <a:ea typeface="Roboto Slab"/>
                <a:cs typeface="Roboto Slab"/>
                <a:sym typeface="Roboto Slab"/>
              </a:rPr>
              <a:t>Организация проектной деятельности учащихся</a:t>
            </a:r>
            <a:endParaRPr/>
          </a:p>
        </p:txBody>
      </p:sp>
      <p:sp>
        <p:nvSpPr>
          <p:cNvPr id="367" name="Google Shape;367;p38"/>
          <p:cNvSpPr/>
          <p:nvPr/>
        </p:nvSpPr>
        <p:spPr>
          <a:xfrm>
            <a:off x="358775" y="1403570"/>
            <a:ext cx="195540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Деятельность учителя</a:t>
            </a:r>
            <a:endParaRPr sz="1400">
              <a:solidFill>
                <a:srgbClr val="00B05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8" name="Google Shape;368;p38"/>
          <p:cNvSpPr/>
          <p:nvPr/>
        </p:nvSpPr>
        <p:spPr>
          <a:xfrm>
            <a:off x="3780075" y="1403570"/>
            <a:ext cx="221343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Деятельность учащихся</a:t>
            </a:r>
            <a:endParaRPr sz="1400">
              <a:solidFill>
                <a:srgbClr val="00B05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9" name="Google Shape;369;p38"/>
          <p:cNvSpPr/>
          <p:nvPr/>
        </p:nvSpPr>
        <p:spPr>
          <a:xfrm>
            <a:off x="358774" y="874158"/>
            <a:ext cx="546400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Этап 1. Погружение в проблему</a:t>
            </a:r>
            <a:endParaRPr sz="1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70" name="Google Shape;370;p38"/>
          <p:cNvSpPr/>
          <p:nvPr/>
        </p:nvSpPr>
        <p:spPr>
          <a:xfrm>
            <a:off x="360362" y="1768229"/>
            <a:ext cx="2916000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Формулирует: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5725" marR="0" lvl="0" indent="-857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проблему проекта;</a:t>
            </a:r>
            <a:endParaRPr/>
          </a:p>
          <a:p>
            <a:pPr marL="85725" marR="0" lvl="0" indent="-95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5725" marR="0" lvl="0" indent="-857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сюжетную ситуацию;</a:t>
            </a:r>
            <a:endParaRPr/>
          </a:p>
          <a:p>
            <a:pPr marL="85725" marR="0" lvl="0" indent="-95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5725" marR="0" lvl="0" indent="-857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цель и задачи.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1" name="Google Shape;371;p38"/>
          <p:cNvSpPr/>
          <p:nvPr/>
        </p:nvSpPr>
        <p:spPr>
          <a:xfrm>
            <a:off x="3780075" y="1768229"/>
            <a:ext cx="2916000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85725" marR="0" lvl="0" indent="-8572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Осуществляют:</a:t>
            </a:r>
            <a:endParaRPr/>
          </a:p>
          <a:p>
            <a:pPr marL="85725" marR="0" lvl="0" indent="-85725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5725" marR="0" lvl="0" indent="-857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личностное присвоение проблемы;</a:t>
            </a:r>
            <a:endParaRPr/>
          </a:p>
          <a:p>
            <a:pPr marL="85725" marR="0" lvl="0" indent="-95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5725" marR="0" lvl="0" indent="-857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вживание в ситуацию;</a:t>
            </a:r>
            <a:endParaRPr/>
          </a:p>
          <a:p>
            <a:pPr marL="85725" marR="0" lvl="0" indent="-95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5725" marR="0" lvl="0" indent="-857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принятие, уточнение </a:t>
            </a:r>
            <a:b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 конкретизацию цели </a:t>
            </a:r>
            <a:b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 задачи.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9"/>
          <p:cNvSpPr txBox="1"/>
          <p:nvPr/>
        </p:nvSpPr>
        <p:spPr>
          <a:xfrm>
            <a:off x="358775" y="252413"/>
            <a:ext cx="84264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B050"/>
                </a:solidFill>
                <a:latin typeface="Roboto Slab"/>
                <a:ea typeface="Roboto Slab"/>
                <a:cs typeface="Roboto Slab"/>
                <a:sym typeface="Roboto Slab"/>
              </a:rPr>
              <a:t>Организация проектной деятельности учащихся</a:t>
            </a:r>
            <a:endParaRPr/>
          </a:p>
        </p:txBody>
      </p:sp>
      <p:sp>
        <p:nvSpPr>
          <p:cNvPr id="377" name="Google Shape;377;p39"/>
          <p:cNvSpPr/>
          <p:nvPr/>
        </p:nvSpPr>
        <p:spPr>
          <a:xfrm>
            <a:off x="358775" y="1403570"/>
            <a:ext cx="195540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Деятельность учителя</a:t>
            </a:r>
            <a:endParaRPr sz="1400">
              <a:solidFill>
                <a:srgbClr val="00B05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8" name="Google Shape;378;p39"/>
          <p:cNvSpPr/>
          <p:nvPr/>
        </p:nvSpPr>
        <p:spPr>
          <a:xfrm>
            <a:off x="3780075" y="1403570"/>
            <a:ext cx="221343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Деятельность учащихся</a:t>
            </a:r>
            <a:endParaRPr sz="1400">
              <a:solidFill>
                <a:srgbClr val="00B05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9" name="Google Shape;379;p39"/>
          <p:cNvSpPr/>
          <p:nvPr/>
        </p:nvSpPr>
        <p:spPr>
          <a:xfrm>
            <a:off x="358774" y="874158"/>
            <a:ext cx="546400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Этап 2. Организация деятельности</a:t>
            </a:r>
            <a:endParaRPr sz="1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0" name="Google Shape;380;p39"/>
          <p:cNvSpPr/>
          <p:nvPr/>
        </p:nvSpPr>
        <p:spPr>
          <a:xfrm>
            <a:off x="360362" y="1768229"/>
            <a:ext cx="2916000" cy="2831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Предлагает: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5725" marR="0" lvl="0" indent="-857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спланировать деятельность </a:t>
            </a:r>
            <a:b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 решению задач проекта (установить «рабочий график»);</a:t>
            </a:r>
            <a:endParaRPr/>
          </a:p>
          <a:p>
            <a:pPr marL="85725" marR="0" lvl="0" indent="-95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5725" marR="0" lvl="0" indent="-857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при организации групповой </a:t>
            </a:r>
            <a:b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работы — распределить амплуа </a:t>
            </a:r>
            <a:b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 обязанности в группах (например, аналитик, инициатор, генератор идей и/или новатор, реалист, оптимист, пессимист и т. п.);</a:t>
            </a:r>
            <a:endParaRPr/>
          </a:p>
          <a:p>
            <a:pPr marL="85725" marR="0" lvl="0" indent="-95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5725" marR="0" lvl="0" indent="-857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возможные формы представления результатов проекта.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1" name="Google Shape;381;p39"/>
          <p:cNvSpPr/>
          <p:nvPr/>
        </p:nvSpPr>
        <p:spPr>
          <a:xfrm>
            <a:off x="3780075" y="1768229"/>
            <a:ext cx="2916000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85725" marR="0" lvl="0" indent="-8572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Осуществляют:</a:t>
            </a:r>
            <a:endParaRPr/>
          </a:p>
          <a:p>
            <a:pPr marL="85725" marR="0" lvl="0" indent="-85725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5725" marR="0" lvl="0" indent="-857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планирование работы;</a:t>
            </a:r>
            <a:endParaRPr/>
          </a:p>
          <a:p>
            <a:pPr marL="85725" marR="0" lvl="0" indent="-95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5725" marR="0" lvl="0" indent="-857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разбивку на группы </a:t>
            </a:r>
            <a:b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 распределение ролей </a:t>
            </a:r>
            <a:b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 группе;</a:t>
            </a:r>
            <a:endParaRPr/>
          </a:p>
          <a:p>
            <a:pPr marL="85725" marR="0" lvl="0" indent="-95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5725" marR="0" lvl="0" indent="-857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выбор формы и способа представления </a:t>
            </a:r>
            <a:b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информации.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0"/>
          <p:cNvSpPr txBox="1"/>
          <p:nvPr/>
        </p:nvSpPr>
        <p:spPr>
          <a:xfrm>
            <a:off x="358775" y="252413"/>
            <a:ext cx="84264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B050"/>
                </a:solidFill>
                <a:latin typeface="Roboto Slab"/>
                <a:ea typeface="Roboto Slab"/>
                <a:cs typeface="Roboto Slab"/>
                <a:sym typeface="Roboto Slab"/>
              </a:rPr>
              <a:t>Организация проектной деятельности учащихся</a:t>
            </a:r>
            <a:endParaRPr/>
          </a:p>
        </p:txBody>
      </p:sp>
      <p:sp>
        <p:nvSpPr>
          <p:cNvPr id="387" name="Google Shape;387;p40"/>
          <p:cNvSpPr/>
          <p:nvPr/>
        </p:nvSpPr>
        <p:spPr>
          <a:xfrm>
            <a:off x="358775" y="1403570"/>
            <a:ext cx="195540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Деятельность учителя</a:t>
            </a:r>
            <a:endParaRPr sz="1400">
              <a:solidFill>
                <a:srgbClr val="00B05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8" name="Google Shape;388;p40"/>
          <p:cNvSpPr/>
          <p:nvPr/>
        </p:nvSpPr>
        <p:spPr>
          <a:xfrm>
            <a:off x="3780075" y="1403570"/>
            <a:ext cx="221343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Деятельность учащихся</a:t>
            </a:r>
            <a:endParaRPr sz="1400">
              <a:solidFill>
                <a:srgbClr val="00B05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9" name="Google Shape;389;p40"/>
          <p:cNvSpPr/>
          <p:nvPr/>
        </p:nvSpPr>
        <p:spPr>
          <a:xfrm>
            <a:off x="358774" y="874158"/>
            <a:ext cx="546400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Этап 3. Осуществление деятельности</a:t>
            </a:r>
            <a:endParaRPr sz="1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0" name="Google Shape;390;p40"/>
          <p:cNvSpPr/>
          <p:nvPr/>
        </p:nvSpPr>
        <p:spPr>
          <a:xfrm>
            <a:off x="360362" y="1768229"/>
            <a:ext cx="2916000" cy="2277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Не участвует, но: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5725" marR="0" lvl="0" indent="-857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консультирует по необходимости учащихся;</a:t>
            </a:r>
            <a:endParaRPr/>
          </a:p>
          <a:p>
            <a:pPr marL="85725" marR="0" lvl="0" indent="-95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5725" marR="0" lvl="0" indent="-857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ненавязчиво контролирует;</a:t>
            </a:r>
            <a:endParaRPr/>
          </a:p>
          <a:p>
            <a:pPr marL="85725" marR="0" lvl="0" indent="-95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5725" marR="0" lvl="0" indent="-857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ориентирует в поле необходимой информации;</a:t>
            </a:r>
            <a:endParaRPr/>
          </a:p>
          <a:p>
            <a:pPr marL="85725" marR="0" lvl="0" indent="-95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5725" marR="0" lvl="0" indent="-857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консультирует по презентации результатов.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1" name="Google Shape;391;p40"/>
          <p:cNvSpPr/>
          <p:nvPr/>
        </p:nvSpPr>
        <p:spPr>
          <a:xfrm>
            <a:off x="3780075" y="1768229"/>
            <a:ext cx="5005150" cy="209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85725" marR="0" lvl="0" indent="-8572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Работают активно и самостоятельно:</a:t>
            </a:r>
            <a:endParaRPr/>
          </a:p>
          <a:p>
            <a:pPr marL="85725" marR="0" lvl="0" indent="-85725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5725" marR="0" lvl="0" indent="-857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 поиску, сбору </a:t>
            </a:r>
            <a:b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 структурированию </a:t>
            </a:r>
            <a:b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необходимой информации;</a:t>
            </a:r>
            <a:endParaRPr/>
          </a:p>
          <a:p>
            <a:pPr marL="85725" marR="0" lvl="0" indent="-95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5725" marR="0" lvl="0" indent="-857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консультируются </a:t>
            </a:r>
            <a:b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 необходимости;</a:t>
            </a:r>
            <a:endParaRPr/>
          </a:p>
          <a:p>
            <a:pPr marL="85725" marR="0" lvl="0" indent="-95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5725" marR="0" lvl="0" indent="-857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подготавливают презентацию </a:t>
            </a:r>
            <a:b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результатов.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1"/>
          <p:cNvSpPr txBox="1"/>
          <p:nvPr/>
        </p:nvSpPr>
        <p:spPr>
          <a:xfrm>
            <a:off x="358775" y="252413"/>
            <a:ext cx="84264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B050"/>
                </a:solidFill>
                <a:latin typeface="Roboto Slab"/>
                <a:ea typeface="Roboto Slab"/>
                <a:cs typeface="Roboto Slab"/>
                <a:sym typeface="Roboto Slab"/>
              </a:rPr>
              <a:t>Организация проектной деятельности учащихся</a:t>
            </a:r>
            <a:endParaRPr/>
          </a:p>
        </p:txBody>
      </p:sp>
      <p:sp>
        <p:nvSpPr>
          <p:cNvPr id="397" name="Google Shape;397;p41"/>
          <p:cNvSpPr/>
          <p:nvPr/>
        </p:nvSpPr>
        <p:spPr>
          <a:xfrm>
            <a:off x="358775" y="1126570"/>
            <a:ext cx="195540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Деятельность учителя</a:t>
            </a:r>
            <a:endParaRPr sz="1400">
              <a:solidFill>
                <a:srgbClr val="00B05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8" name="Google Shape;398;p41"/>
          <p:cNvSpPr/>
          <p:nvPr/>
        </p:nvSpPr>
        <p:spPr>
          <a:xfrm>
            <a:off x="4751389" y="1126570"/>
            <a:ext cx="221343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Деятельность учащихся</a:t>
            </a:r>
            <a:endParaRPr sz="1400">
              <a:solidFill>
                <a:srgbClr val="00B05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9" name="Google Shape;399;p41"/>
          <p:cNvSpPr/>
          <p:nvPr/>
        </p:nvSpPr>
        <p:spPr>
          <a:xfrm>
            <a:off x="358774" y="735658"/>
            <a:ext cx="78803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Этап 4. Презентация, самоанализ и самооценка результатов</a:t>
            </a:r>
            <a:endParaRPr sz="1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00" name="Google Shape;400;p41"/>
          <p:cNvSpPr/>
          <p:nvPr/>
        </p:nvSpPr>
        <p:spPr>
          <a:xfrm>
            <a:off x="360361" y="1453129"/>
            <a:ext cx="4032251" cy="63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Принимает итоговый отчет:</a:t>
            </a:r>
            <a:endParaRPr/>
          </a:p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5725" marR="0" lvl="0" indent="-85725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обобщает и резюмирует полученные результаты;</a:t>
            </a:r>
            <a:endParaRPr/>
          </a:p>
          <a:p>
            <a:pPr marL="85725" marR="0" lvl="0" indent="-9525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5725" marR="0" lvl="0" indent="-85725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подводит итоги обучения.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1" name="Google Shape;401;p41"/>
          <p:cNvSpPr/>
          <p:nvPr/>
        </p:nvSpPr>
        <p:spPr>
          <a:xfrm>
            <a:off x="4751388" y="1453129"/>
            <a:ext cx="4678125" cy="869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85725" marR="0" lvl="0" indent="-85725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Демонстрируют:</a:t>
            </a:r>
            <a:endParaRPr/>
          </a:p>
          <a:p>
            <a:pPr marL="85725" marR="0" lvl="0" indent="-85725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5725" marR="0" lvl="0" indent="-85725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понимание проблемы, цели и задачи;</a:t>
            </a:r>
            <a:endParaRPr/>
          </a:p>
          <a:p>
            <a:pPr marL="85725" marR="0" lvl="0" indent="-9525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5725" marR="0" lvl="0" indent="-85725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умение планировать и осуществлять работу;</a:t>
            </a:r>
            <a:endParaRPr/>
          </a:p>
          <a:p>
            <a:pPr marL="85725" marR="0" lvl="0" indent="-9525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5725" marR="0" lvl="0" indent="-85725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найденный способ решения проблемы.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2" name="Google Shape;402;p41"/>
          <p:cNvSpPr/>
          <p:nvPr/>
        </p:nvSpPr>
        <p:spPr>
          <a:xfrm>
            <a:off x="358773" y="2246398"/>
            <a:ext cx="4203701" cy="260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Оценивает:</a:t>
            </a:r>
            <a:endParaRPr/>
          </a:p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5725" marR="0" lvl="0" indent="-857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привлечение знаний из других областей;</a:t>
            </a:r>
            <a:endParaRPr/>
          </a:p>
          <a:p>
            <a:pPr marL="85725" marR="0" lvl="0" indent="-9525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5725" marR="0" lvl="0" indent="-857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доказательность принимаемых решений, умение аргументировать свои заключения, выводы;</a:t>
            </a:r>
            <a:endParaRPr/>
          </a:p>
          <a:p>
            <a:pPr marL="85725" marR="0" lvl="0" indent="-9525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5725" marR="0" lvl="0" indent="-857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активность каждого участника проекта в соответствии с его индивидуальными возможностями; 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5725" marR="0" lvl="0" indent="-9525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5725" marR="0" lvl="0" indent="-857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характер общения и взаимопомощи участников проекта; 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5725" marR="0" lvl="0" indent="-9525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5725" marR="0" lvl="0" indent="-857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эстетику оформления результатов проведенного проекта; 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5725" marR="0" lvl="0" indent="-9525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5725" marR="0" lvl="0" indent="-857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умение отвечать на вопросы.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3" name="Google Shape;403;p41"/>
          <p:cNvSpPr/>
          <p:nvPr/>
        </p:nvSpPr>
        <p:spPr>
          <a:xfrm>
            <a:off x="4751389" y="2517488"/>
            <a:ext cx="2916000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85725" marR="0" lvl="0" indent="-8572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Осуществляют:</a:t>
            </a:r>
            <a:endParaRPr/>
          </a:p>
          <a:p>
            <a:pPr marL="85725" marR="0" lvl="0" indent="-85725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5725" marR="0" lvl="0" indent="-857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рефлексию деятельности </a:t>
            </a:r>
            <a:b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 результатов;</a:t>
            </a:r>
            <a:endParaRPr/>
          </a:p>
          <a:p>
            <a:pPr marL="85725" marR="0" lvl="0" indent="-9525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5725" marR="0" lvl="0" indent="-857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взаимооценку </a:t>
            </a:r>
            <a:b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деятельности </a:t>
            </a:r>
            <a:b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 ее результативности.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2"/>
          <p:cNvSpPr txBox="1"/>
          <p:nvPr/>
        </p:nvSpPr>
        <p:spPr>
          <a:xfrm>
            <a:off x="358776" y="1218527"/>
            <a:ext cx="588962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B050"/>
                </a:solidFill>
                <a:latin typeface="Roboto Slab"/>
                <a:ea typeface="Roboto Slab"/>
                <a:cs typeface="Roboto Slab"/>
                <a:sym typeface="Roboto Slab"/>
              </a:rPr>
              <a:t>Оптимальная схема распределения участников по проектным группам</a:t>
            </a:r>
            <a:endParaRPr/>
          </a:p>
        </p:txBody>
      </p:sp>
      <p:sp>
        <p:nvSpPr>
          <p:cNvPr id="409" name="Google Shape;409;p42"/>
          <p:cNvSpPr/>
          <p:nvPr/>
        </p:nvSpPr>
        <p:spPr>
          <a:xfrm>
            <a:off x="898775" y="2369548"/>
            <a:ext cx="4933700" cy="436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0" rIns="0" bIns="0" anchor="t" anchorCtr="0">
            <a:noAutofit/>
          </a:bodyPr>
          <a:lstStyle/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Определяется минимальный и максимальный размер проектной группы.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0" name="Google Shape;410;p42"/>
          <p:cNvSpPr/>
          <p:nvPr/>
        </p:nvSpPr>
        <p:spPr>
          <a:xfrm>
            <a:off x="358775" y="2322578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18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11" name="Google Shape;411;p42"/>
          <p:cNvSpPr/>
          <p:nvPr/>
        </p:nvSpPr>
        <p:spPr>
          <a:xfrm>
            <a:off x="358775" y="3248796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18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12" name="Google Shape;412;p42"/>
          <p:cNvSpPr/>
          <p:nvPr/>
        </p:nvSpPr>
        <p:spPr>
          <a:xfrm>
            <a:off x="898775" y="3305717"/>
            <a:ext cx="4933700" cy="436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0" rIns="0" bIns="0" anchor="t" anchorCtr="0">
            <a:noAutofit/>
          </a:bodyPr>
          <a:lstStyle/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Конкретизируется роль и деятельность каждого участника проекта.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3" name="Google Shape;413;p42"/>
          <p:cNvSpPr/>
          <p:nvPr/>
        </p:nvSpPr>
        <p:spPr>
          <a:xfrm>
            <a:off x="358775" y="4175014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sz="18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14" name="Google Shape;414;p42"/>
          <p:cNvSpPr/>
          <p:nvPr/>
        </p:nvSpPr>
        <p:spPr>
          <a:xfrm>
            <a:off x="898775" y="4118001"/>
            <a:ext cx="4947987" cy="6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0" rIns="0" bIns="0" anchor="t" anchorCtr="0">
            <a:noAutofit/>
          </a:bodyPr>
          <a:lstStyle/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Участники распределяются по группам </a:t>
            </a:r>
            <a:b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 соответствии с предполагаемой деятельностью </a:t>
            </a:r>
            <a:b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на разных этапах проекта.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5" name="Google Shape;415;p42"/>
          <p:cNvSpPr txBox="1"/>
          <p:nvPr/>
        </p:nvSpPr>
        <p:spPr>
          <a:xfrm>
            <a:off x="358775" y="354271"/>
            <a:ext cx="5487987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Необходимое количество участников проекта определяется </a:t>
            </a:r>
            <a:br>
              <a:rPr lang="ru-RU" sz="13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3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его спецификой и может варьироваться от нескольких человек </a:t>
            </a:r>
            <a:br>
              <a:rPr lang="ru-RU" sz="13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3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до нескольких десятков. </a:t>
            </a:r>
            <a:endParaRPr/>
          </a:p>
        </p:txBody>
      </p:sp>
      <p:sp>
        <p:nvSpPr>
          <p:cNvPr id="416" name="Google Shape;416;p42"/>
          <p:cNvSpPr/>
          <p:nvPr/>
        </p:nvSpPr>
        <p:spPr>
          <a:xfrm>
            <a:off x="6931275" y="4471620"/>
            <a:ext cx="1552575" cy="243394"/>
          </a:xfrm>
          <a:prstGeom prst="ellipse">
            <a:avLst/>
          </a:prstGeom>
          <a:solidFill>
            <a:schemeClr val="dk1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17" name="Google Shape;417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8400" y="1618882"/>
            <a:ext cx="1781175" cy="301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3"/>
          <p:cNvSpPr txBox="1"/>
          <p:nvPr/>
        </p:nvSpPr>
        <p:spPr>
          <a:xfrm>
            <a:off x="358775" y="252413"/>
            <a:ext cx="64420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B050"/>
                </a:solidFill>
                <a:latin typeface="Roboto Slab"/>
                <a:ea typeface="Roboto Slab"/>
                <a:cs typeface="Roboto Slab"/>
                <a:sym typeface="Roboto Slab"/>
              </a:rPr>
              <a:t>Паспорт проекта содержит:</a:t>
            </a:r>
            <a:endParaRPr sz="2400">
              <a:solidFill>
                <a:srgbClr val="00B05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23" name="Google Shape;423;p43"/>
          <p:cNvSpPr/>
          <p:nvPr/>
        </p:nvSpPr>
        <p:spPr>
          <a:xfrm>
            <a:off x="358775" y="925770"/>
            <a:ext cx="4033838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название проекта;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название учебного заведения;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сведения о руководителе и исполнителях проекта;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цель и задачи проекта;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учебный предмет;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актуальность и значимость проекта;</a:t>
            </a:r>
            <a:endParaRPr/>
          </a:p>
        </p:txBody>
      </p:sp>
      <p:sp>
        <p:nvSpPr>
          <p:cNvPr id="424" name="Google Shape;424;p43"/>
          <p:cNvSpPr/>
          <p:nvPr/>
        </p:nvSpPr>
        <p:spPr>
          <a:xfrm>
            <a:off x="4751388" y="925770"/>
            <a:ext cx="4033838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ожидаемые результаты;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продукт;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этапы, сроки работы над проектом, обязанности участников.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5" name="Google Shape;425;p43"/>
          <p:cNvSpPr/>
          <p:nvPr/>
        </p:nvSpPr>
        <p:spPr>
          <a:xfrm>
            <a:off x="358775" y="925770"/>
            <a:ext cx="360000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endParaRPr/>
          </a:p>
        </p:txBody>
      </p:sp>
      <p:sp>
        <p:nvSpPr>
          <p:cNvPr id="426" name="Google Shape;426;p43"/>
          <p:cNvSpPr/>
          <p:nvPr/>
        </p:nvSpPr>
        <p:spPr>
          <a:xfrm>
            <a:off x="4751388" y="925770"/>
            <a:ext cx="3600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/>
        </p:nvSpPr>
        <p:spPr>
          <a:xfrm>
            <a:off x="358775" y="376238"/>
            <a:ext cx="84264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B050"/>
                </a:solidFill>
                <a:latin typeface="Roboto Slab"/>
                <a:ea typeface="Roboto Slab"/>
                <a:cs typeface="Roboto Slab"/>
                <a:sym typeface="Roboto Slab"/>
              </a:rPr>
              <a:t>С точки зрения учащихся, проект — это возможность:</a:t>
            </a:r>
            <a:endParaRPr sz="2400" dirty="0">
              <a:solidFill>
                <a:srgbClr val="00B05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grpSp>
        <p:nvGrpSpPr>
          <p:cNvPr id="121" name="Google Shape;121;p16"/>
          <p:cNvGrpSpPr/>
          <p:nvPr/>
        </p:nvGrpSpPr>
        <p:grpSpPr>
          <a:xfrm>
            <a:off x="358775" y="1183787"/>
            <a:ext cx="4033838" cy="540000"/>
            <a:chOff x="358775" y="993287"/>
            <a:chExt cx="4033838" cy="540000"/>
          </a:xfrm>
        </p:grpSpPr>
        <p:sp>
          <p:nvSpPr>
            <p:cNvPr id="122" name="Google Shape;122;p16"/>
            <p:cNvSpPr/>
            <p:nvPr/>
          </p:nvSpPr>
          <p:spPr>
            <a:xfrm>
              <a:off x="898775" y="1045278"/>
              <a:ext cx="3493838" cy="436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32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Делать самостоятельно что-то интересное (в группе или одному).</a:t>
              </a:r>
              <a:endParaRPr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358775" y="993287"/>
              <a:ext cx="540000" cy="54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dirty="0">
                  <a:solidFill>
                    <a:schemeClr val="lt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1800" dirty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124" name="Google Shape;124;p16"/>
          <p:cNvGrpSpPr/>
          <p:nvPr/>
        </p:nvGrpSpPr>
        <p:grpSpPr>
          <a:xfrm>
            <a:off x="358776" y="2143397"/>
            <a:ext cx="4033837" cy="540000"/>
            <a:chOff x="358776" y="1901751"/>
            <a:chExt cx="4033837" cy="540000"/>
          </a:xfrm>
        </p:grpSpPr>
        <p:sp>
          <p:nvSpPr>
            <p:cNvPr id="125" name="Google Shape;125;p16"/>
            <p:cNvSpPr/>
            <p:nvPr/>
          </p:nvSpPr>
          <p:spPr>
            <a:xfrm>
              <a:off x="898776" y="1952118"/>
              <a:ext cx="3493837" cy="436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32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Максимально использовать </a:t>
              </a:r>
              <a:br>
                <a:rPr lang="ru-RU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</a:br>
              <a:r>
                <a:rPr lang="ru-RU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свои возможности.</a:t>
              </a:r>
              <a:endParaRPr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358776" y="1901751"/>
              <a:ext cx="540000" cy="54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dirty="0">
                  <a:solidFill>
                    <a:schemeClr val="lt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2</a:t>
              </a:r>
              <a:endParaRPr sz="1800" dirty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127" name="Google Shape;127;p16"/>
          <p:cNvGrpSpPr/>
          <p:nvPr/>
        </p:nvGrpSpPr>
        <p:grpSpPr>
          <a:xfrm>
            <a:off x="360363" y="4062617"/>
            <a:ext cx="4032250" cy="654025"/>
            <a:chOff x="4751388" y="1672066"/>
            <a:chExt cx="4032250" cy="654025"/>
          </a:xfrm>
        </p:grpSpPr>
        <p:sp>
          <p:nvSpPr>
            <p:cNvPr id="128" name="Google Shape;128;p16"/>
            <p:cNvSpPr/>
            <p:nvPr/>
          </p:nvSpPr>
          <p:spPr>
            <a:xfrm>
              <a:off x="5291388" y="1672066"/>
              <a:ext cx="3492250" cy="654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32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Решить интересную проблему, сформулированную самими учащимися в виде цели и задач.</a:t>
              </a:r>
              <a:endParaRPr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4751388" y="1725682"/>
              <a:ext cx="540000" cy="54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dirty="0">
                  <a:solidFill>
                    <a:schemeClr val="lt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4</a:t>
              </a:r>
              <a:endParaRPr sz="1800" dirty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130" name="Google Shape;130;p16"/>
          <p:cNvGrpSpPr/>
          <p:nvPr/>
        </p:nvGrpSpPr>
        <p:grpSpPr>
          <a:xfrm>
            <a:off x="4751388" y="1183787"/>
            <a:ext cx="4033838" cy="540000"/>
            <a:chOff x="4751388" y="2588567"/>
            <a:chExt cx="4033838" cy="540000"/>
          </a:xfrm>
        </p:grpSpPr>
        <p:sp>
          <p:nvSpPr>
            <p:cNvPr id="131" name="Google Shape;131;p16"/>
            <p:cNvSpPr/>
            <p:nvPr/>
          </p:nvSpPr>
          <p:spPr>
            <a:xfrm>
              <a:off x="5291388" y="2640558"/>
              <a:ext cx="3493838" cy="436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32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Проявить себя, попробовать свои силы, приложить свои знания.</a:t>
              </a:r>
              <a:endParaRPr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4751388" y="2588567"/>
              <a:ext cx="540000" cy="54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dirty="0">
                  <a:solidFill>
                    <a:schemeClr val="lt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5</a:t>
              </a:r>
              <a:endParaRPr sz="1800" dirty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133" name="Google Shape;133;p16"/>
          <p:cNvGrpSpPr/>
          <p:nvPr/>
        </p:nvGrpSpPr>
        <p:grpSpPr>
          <a:xfrm>
            <a:off x="358775" y="3103007"/>
            <a:ext cx="3095875" cy="540000"/>
            <a:chOff x="358775" y="3346967"/>
            <a:chExt cx="3095875" cy="540000"/>
          </a:xfrm>
        </p:grpSpPr>
        <p:sp>
          <p:nvSpPr>
            <p:cNvPr id="134" name="Google Shape;134;p16"/>
            <p:cNvSpPr/>
            <p:nvPr/>
          </p:nvSpPr>
          <p:spPr>
            <a:xfrm>
              <a:off x="898775" y="3507963"/>
              <a:ext cx="2555875" cy="2180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32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Принести пользу.</a:t>
              </a:r>
              <a:endParaRPr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358775" y="3346967"/>
              <a:ext cx="540000" cy="54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dirty="0">
                  <a:solidFill>
                    <a:schemeClr val="lt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3</a:t>
              </a:r>
              <a:endParaRPr sz="1800" dirty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136" name="Google Shape;136;p16"/>
          <p:cNvGrpSpPr/>
          <p:nvPr/>
        </p:nvGrpSpPr>
        <p:grpSpPr>
          <a:xfrm>
            <a:off x="4751388" y="2141772"/>
            <a:ext cx="4033838" cy="540000"/>
            <a:chOff x="4751388" y="3290455"/>
            <a:chExt cx="4033838" cy="540000"/>
          </a:xfrm>
        </p:grpSpPr>
        <p:sp>
          <p:nvSpPr>
            <p:cNvPr id="137" name="Google Shape;137;p16"/>
            <p:cNvSpPr/>
            <p:nvPr/>
          </p:nvSpPr>
          <p:spPr>
            <a:xfrm>
              <a:off x="5291388" y="3346967"/>
              <a:ext cx="3493838" cy="436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32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Публично показать </a:t>
              </a:r>
              <a:br>
                <a:rPr lang="ru-RU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</a:br>
              <a:r>
                <a:rPr lang="ru-RU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достигнутый результат.</a:t>
              </a:r>
              <a:endParaRPr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4751388" y="3290455"/>
              <a:ext cx="540000" cy="54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dirty="0">
                  <a:solidFill>
                    <a:schemeClr val="lt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6</a:t>
              </a:r>
              <a:endParaRPr sz="1800" dirty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4"/>
          <p:cNvSpPr txBox="1"/>
          <p:nvPr/>
        </p:nvSpPr>
        <p:spPr>
          <a:xfrm>
            <a:off x="358775" y="271463"/>
            <a:ext cx="40338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B050"/>
                </a:solidFill>
                <a:latin typeface="Roboto Slab"/>
                <a:ea typeface="Roboto Slab"/>
                <a:cs typeface="Roboto Slab"/>
                <a:sym typeface="Roboto Slab"/>
              </a:rPr>
              <a:t>Проектная папка</a:t>
            </a:r>
            <a:endParaRPr/>
          </a:p>
        </p:txBody>
      </p:sp>
      <p:grpSp>
        <p:nvGrpSpPr>
          <p:cNvPr id="432" name="Google Shape;432;p44"/>
          <p:cNvGrpSpPr/>
          <p:nvPr/>
        </p:nvGrpSpPr>
        <p:grpSpPr>
          <a:xfrm>
            <a:off x="358775" y="993287"/>
            <a:ext cx="4033838" cy="540000"/>
            <a:chOff x="358775" y="993287"/>
            <a:chExt cx="4033838" cy="540000"/>
          </a:xfrm>
        </p:grpSpPr>
        <p:sp>
          <p:nvSpPr>
            <p:cNvPr id="433" name="Google Shape;433;p44"/>
            <p:cNvSpPr/>
            <p:nvPr/>
          </p:nvSpPr>
          <p:spPr>
            <a:xfrm>
              <a:off x="898775" y="1148687"/>
              <a:ext cx="3493838" cy="208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32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Паспорт проекта.</a:t>
              </a:r>
              <a:endPara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358775" y="993287"/>
              <a:ext cx="540000" cy="54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435" name="Google Shape;435;p44"/>
          <p:cNvGrpSpPr/>
          <p:nvPr/>
        </p:nvGrpSpPr>
        <p:grpSpPr>
          <a:xfrm>
            <a:off x="358776" y="1847881"/>
            <a:ext cx="4033837" cy="540000"/>
            <a:chOff x="358776" y="1952897"/>
            <a:chExt cx="4033837" cy="540000"/>
          </a:xfrm>
        </p:grpSpPr>
        <p:sp>
          <p:nvSpPr>
            <p:cNvPr id="436" name="Google Shape;436;p44"/>
            <p:cNvSpPr/>
            <p:nvPr/>
          </p:nvSpPr>
          <p:spPr>
            <a:xfrm>
              <a:off x="898776" y="2026729"/>
              <a:ext cx="3493837" cy="436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32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Вся собранная информация </a:t>
              </a:r>
              <a:br>
                <a:rPr lang="ru-RU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</a:br>
              <a:r>
                <a:rPr lang="ru-RU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по теме проекта.</a:t>
              </a:r>
              <a:endPara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358776" y="1952897"/>
              <a:ext cx="540000" cy="54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2</a:t>
              </a:r>
              <a:endParaRPr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438" name="Google Shape;438;p44"/>
          <p:cNvGrpSpPr/>
          <p:nvPr/>
        </p:nvGrpSpPr>
        <p:grpSpPr>
          <a:xfrm>
            <a:off x="360363" y="3557069"/>
            <a:ext cx="4032250" cy="540000"/>
            <a:chOff x="360363" y="3925733"/>
            <a:chExt cx="4032250" cy="540000"/>
          </a:xfrm>
        </p:grpSpPr>
        <p:sp>
          <p:nvSpPr>
            <p:cNvPr id="439" name="Google Shape;439;p44"/>
            <p:cNvSpPr/>
            <p:nvPr/>
          </p:nvSpPr>
          <p:spPr>
            <a:xfrm>
              <a:off x="900363" y="3982313"/>
              <a:ext cx="3492250" cy="436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32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Результаты исследований и анализа в таблицах, графиках, диаграммах.</a:t>
              </a:r>
              <a:endPara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0" name="Google Shape;440;p44"/>
            <p:cNvSpPr/>
            <p:nvPr/>
          </p:nvSpPr>
          <p:spPr>
            <a:xfrm>
              <a:off x="360363" y="3925733"/>
              <a:ext cx="540000" cy="54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4</a:t>
              </a:r>
              <a:endParaRPr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441" name="Google Shape;441;p44"/>
          <p:cNvGrpSpPr/>
          <p:nvPr/>
        </p:nvGrpSpPr>
        <p:grpSpPr>
          <a:xfrm>
            <a:off x="4751388" y="940699"/>
            <a:ext cx="4033837" cy="644985"/>
            <a:chOff x="4751388" y="940699"/>
            <a:chExt cx="4033837" cy="644985"/>
          </a:xfrm>
        </p:grpSpPr>
        <p:sp>
          <p:nvSpPr>
            <p:cNvPr id="442" name="Google Shape;442;p44"/>
            <p:cNvSpPr/>
            <p:nvPr/>
          </p:nvSpPr>
          <p:spPr>
            <a:xfrm>
              <a:off x="5291387" y="940699"/>
              <a:ext cx="3493838" cy="6449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32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Отчеты о совещаниях проектных групп, проведенных дискуссиях, «мозговых штурмах» и пр.</a:t>
              </a:r>
              <a:endPara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4751388" y="993287"/>
              <a:ext cx="540000" cy="54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5</a:t>
              </a:r>
              <a:endParaRPr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444" name="Google Shape;444;p44"/>
          <p:cNvGrpSpPr/>
          <p:nvPr/>
        </p:nvGrpSpPr>
        <p:grpSpPr>
          <a:xfrm>
            <a:off x="358775" y="2702475"/>
            <a:ext cx="3095875" cy="540000"/>
            <a:chOff x="358775" y="2912507"/>
            <a:chExt cx="3095875" cy="540000"/>
          </a:xfrm>
        </p:grpSpPr>
        <p:sp>
          <p:nvSpPr>
            <p:cNvPr id="445" name="Google Shape;445;p44"/>
            <p:cNvSpPr/>
            <p:nvPr/>
          </p:nvSpPr>
          <p:spPr>
            <a:xfrm>
              <a:off x="898775" y="2978060"/>
              <a:ext cx="2555875" cy="436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32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Записи всех идей, гипотез и решений.</a:t>
              </a:r>
              <a:endPara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6" name="Google Shape;446;p44"/>
            <p:cNvSpPr/>
            <p:nvPr/>
          </p:nvSpPr>
          <p:spPr>
            <a:xfrm>
              <a:off x="358775" y="2912507"/>
              <a:ext cx="540000" cy="54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3</a:t>
              </a:r>
              <a:endParaRPr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447" name="Google Shape;447;p44"/>
          <p:cNvGrpSpPr/>
          <p:nvPr/>
        </p:nvGrpSpPr>
        <p:grpSpPr>
          <a:xfrm>
            <a:off x="4751387" y="1842990"/>
            <a:ext cx="4033837" cy="540000"/>
            <a:chOff x="4751388" y="1951272"/>
            <a:chExt cx="4033837" cy="540000"/>
          </a:xfrm>
        </p:grpSpPr>
        <p:sp>
          <p:nvSpPr>
            <p:cNvPr id="448" name="Google Shape;448;p44"/>
            <p:cNvSpPr/>
            <p:nvPr/>
          </p:nvSpPr>
          <p:spPr>
            <a:xfrm>
              <a:off x="5291387" y="2111432"/>
              <a:ext cx="3493838" cy="2180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32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Промежуточные отчеты группы.</a:t>
              </a:r>
              <a:endPara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4751388" y="1951272"/>
              <a:ext cx="540000" cy="54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6</a:t>
              </a:r>
              <a:endParaRPr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450" name="Google Shape;450;p44"/>
          <p:cNvGrpSpPr/>
          <p:nvPr/>
        </p:nvGrpSpPr>
        <p:grpSpPr>
          <a:xfrm>
            <a:off x="4751388" y="2702475"/>
            <a:ext cx="4033838" cy="540000"/>
            <a:chOff x="4751387" y="2912507"/>
            <a:chExt cx="4033838" cy="540000"/>
          </a:xfrm>
        </p:grpSpPr>
        <p:sp>
          <p:nvSpPr>
            <p:cNvPr id="451" name="Google Shape;451;p44"/>
            <p:cNvSpPr/>
            <p:nvPr/>
          </p:nvSpPr>
          <p:spPr>
            <a:xfrm>
              <a:off x="5291387" y="2964498"/>
              <a:ext cx="3493838" cy="436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000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32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Эскизы, чертежи, наброски и другие рабочие материалы и черновики.</a:t>
              </a:r>
              <a:endPara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4751387" y="2912507"/>
              <a:ext cx="540000" cy="54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7</a:t>
              </a:r>
              <a:endParaRPr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5"/>
          <p:cNvSpPr txBox="1"/>
          <p:nvPr/>
        </p:nvSpPr>
        <p:spPr>
          <a:xfrm>
            <a:off x="358775" y="252413"/>
            <a:ext cx="842645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B050"/>
                </a:solidFill>
                <a:latin typeface="Roboto Slab"/>
                <a:ea typeface="Roboto Slab"/>
                <a:cs typeface="Roboto Slab"/>
                <a:sym typeface="Roboto Slab"/>
              </a:rPr>
              <a:t>«Конечный продукт» проектной деятельности учащихся может быть представлен в виде:</a:t>
            </a:r>
            <a:endParaRPr sz="2400">
              <a:solidFill>
                <a:srgbClr val="00B05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58" name="Google Shape;458;p45"/>
          <p:cNvSpPr/>
          <p:nvPr/>
        </p:nvSpPr>
        <p:spPr>
          <a:xfrm>
            <a:off x="358775" y="1195865"/>
            <a:ext cx="4033838" cy="3512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0" rIns="0" bIns="0" anchor="t" anchorCtr="0">
            <a:noAutofit/>
          </a:bodyPr>
          <a:lstStyle/>
          <a:p>
            <a:pPr marL="285750" marR="0" lvl="0" indent="-285750" algn="l" rtl="0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веб-сайта;</a:t>
            </a:r>
            <a:endParaRPr/>
          </a:p>
          <a:p>
            <a:pPr marL="285750" marR="0" lvl="0" indent="-285750" algn="l" rtl="0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атласа;</a:t>
            </a:r>
            <a:endParaRPr/>
          </a:p>
          <a:p>
            <a:pPr marL="285750" marR="0" lvl="0" indent="-285750" algn="l" rtl="0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видеофильма, видеоклипа;</a:t>
            </a:r>
            <a:endParaRPr/>
          </a:p>
          <a:p>
            <a:pPr marL="285750" marR="0" lvl="0" indent="-285750" algn="l" rtl="0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электронной газеты, электронного журнала;</a:t>
            </a:r>
            <a:endParaRPr/>
          </a:p>
          <a:p>
            <a:pPr marL="285750" marR="0" lvl="0" indent="-285750" algn="l" rtl="0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коллекции;</a:t>
            </a:r>
            <a:endParaRPr/>
          </a:p>
          <a:p>
            <a:pPr marL="285750" marR="0" lvl="0" indent="-285750" algn="l" rtl="0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дизайн-макета;</a:t>
            </a:r>
            <a:endParaRPr/>
          </a:p>
          <a:p>
            <a:pPr marL="285750" marR="0" lvl="0" indent="-285750" algn="l" rtl="0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музыкального произведения;</a:t>
            </a:r>
            <a:endParaRPr/>
          </a:p>
          <a:p>
            <a:pPr marL="285750" marR="0" lvl="0" indent="-285750" algn="l" rtl="0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мультимедийного продукта;</a:t>
            </a:r>
            <a:endParaRPr/>
          </a:p>
          <a:p>
            <a:pPr marL="285750" marR="0" lvl="0" indent="-285750" algn="l" rtl="0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пакета рекомендаций;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9" name="Google Shape;459;p45"/>
          <p:cNvSpPr/>
          <p:nvPr/>
        </p:nvSpPr>
        <p:spPr>
          <a:xfrm>
            <a:off x="4751388" y="1195865"/>
            <a:ext cx="4033838" cy="173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0" rIns="0" bIns="0" anchor="t" anchorCtr="0">
            <a:noAutofit/>
          </a:bodyPr>
          <a:lstStyle/>
          <a:p>
            <a:pPr marL="285750" marR="0" lvl="0" indent="-285750" algn="l" rtl="0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письма, публикации;</a:t>
            </a:r>
            <a:endParaRPr/>
          </a:p>
          <a:p>
            <a:pPr marL="285750" marR="0" lvl="0" indent="-285750" algn="l" rtl="0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путеводителя, рекламного проспекта;</a:t>
            </a:r>
            <a:endParaRPr/>
          </a:p>
          <a:p>
            <a:pPr marL="285750" marR="0" lvl="0" indent="-285750" algn="l" rtl="0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серии иллюстраций;</a:t>
            </a:r>
            <a:endParaRPr/>
          </a:p>
          <a:p>
            <a:pPr marL="285750" marR="0" lvl="0" indent="-285750" algn="l" rtl="0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сказки, справочника, словаря, дневника путешествий.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6"/>
          <p:cNvSpPr txBox="1"/>
          <p:nvPr/>
        </p:nvSpPr>
        <p:spPr>
          <a:xfrm>
            <a:off x="358776" y="376238"/>
            <a:ext cx="58896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B050"/>
                </a:solidFill>
                <a:latin typeface="Roboto Slab"/>
                <a:ea typeface="Roboto Slab"/>
                <a:cs typeface="Roboto Slab"/>
                <a:sym typeface="Roboto Slab"/>
              </a:rPr>
              <a:t>Структура публичного выступления</a:t>
            </a:r>
            <a:endParaRPr/>
          </a:p>
        </p:txBody>
      </p:sp>
      <p:sp>
        <p:nvSpPr>
          <p:cNvPr id="465" name="Google Shape;465;p46"/>
          <p:cNvSpPr/>
          <p:nvPr/>
        </p:nvSpPr>
        <p:spPr>
          <a:xfrm>
            <a:off x="358777" y="2212684"/>
            <a:ext cx="2557462" cy="872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Вступление —</a:t>
            </a:r>
            <a:b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обращение к аудитории </a:t>
            </a:r>
            <a:b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 сообщение цели выступления.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6" name="Google Shape;466;p46"/>
          <p:cNvSpPr/>
          <p:nvPr/>
        </p:nvSpPr>
        <p:spPr>
          <a:xfrm>
            <a:off x="358775" y="1480289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18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67" name="Google Shape;467;p46"/>
          <p:cNvSpPr/>
          <p:nvPr/>
        </p:nvSpPr>
        <p:spPr>
          <a:xfrm>
            <a:off x="3276600" y="1480289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18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68" name="Google Shape;468;p46"/>
          <p:cNvSpPr/>
          <p:nvPr/>
        </p:nvSpPr>
        <p:spPr>
          <a:xfrm>
            <a:off x="3276600" y="2212684"/>
            <a:ext cx="2557462" cy="6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Основная часть — изложение </a:t>
            </a:r>
            <a:b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информации.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9" name="Google Shape;469;p46"/>
          <p:cNvSpPr/>
          <p:nvPr/>
        </p:nvSpPr>
        <p:spPr>
          <a:xfrm>
            <a:off x="6227763" y="1480289"/>
            <a:ext cx="540000" cy="54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sz="18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0" name="Google Shape;470;p46"/>
          <p:cNvSpPr/>
          <p:nvPr/>
        </p:nvSpPr>
        <p:spPr>
          <a:xfrm>
            <a:off x="6227763" y="2212684"/>
            <a:ext cx="2557462" cy="436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Заключение —</a:t>
            </a:r>
            <a:endParaRPr/>
          </a:p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обобщение сказанного.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270238"/>
              </p:ext>
            </p:extLst>
          </p:nvPr>
        </p:nvGraphicFramePr>
        <p:xfrm>
          <a:off x="68580" y="292644"/>
          <a:ext cx="8915400" cy="4764545"/>
        </p:xfrm>
        <a:graphic>
          <a:graphicData uri="http://schemas.openxmlformats.org/drawingml/2006/table">
            <a:tbl>
              <a:tblPr firstRow="1" firstCol="1" bandRow="1"/>
              <a:tblGrid>
                <a:gridCol w="1012734"/>
                <a:gridCol w="2355306"/>
                <a:gridCol w="2590800"/>
                <a:gridCol w="2956560"/>
              </a:tblGrid>
              <a:tr h="122268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" marR="37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критерия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" marR="37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Уровни сформированности навыков проектной деятельности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" marR="37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3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(1балл)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" marR="37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Повышенный (2-3 балла)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9" marR="37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45575">
                <a:tc>
                  <a:txBody>
                    <a:bodyPr/>
                    <a:lstStyle/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Самостоятельное приобретение знаний и решение проблем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Способность поставить проблему и выбрать способы её решения, найти и обработать информацию, формулировать выводы и/или обоснование и реализацию/апробацию принятого решения, обоснование и создание модели, прогноза, модели, макета, объекта, творческого решения и т. п.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в целом свидетельствует о способности самостоятельно с опорой на помощь руководителя ставить проблему и находить пути её решения; продемонстрирована способность приобретать новые знания и/или осваивать новые способы действий, достигать более глубокого понимания изученного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в целом свидетельствует о способности самостоятельно ставить проблему и находить пути её решения; продемонстрировано свободное владение логическими операциями, навыками критического мышления, умение самостоятельно мыслить; продемонстрирована способность на этой основе приобретать новые знания и/или осваивать новые способы действий, достигать более глубокого понимания проблемы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7838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Знание предмета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раскрыть содержание работы, грамотно и обоснованно в соответствии с рассматриваемой проблемой/темой использовать имеющиеся знания и способы действий.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Продемонстрировано понимание содержания выполненной работы. В работе и в ответах на вопросы по содержанию работы отсутствуют грубые ошибки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Продемонстрировано свободное владение предметом проектной деятельности. Ошибки отсутствуют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415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30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Регулятивные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Умении самостоятельно планировать и управлять своей познавательной деятельностью во времени, использовать ресурсные возможности для достижения целей, осуществлять выбор конструктивных стратегий в трудных ситуациях.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ts val="1150"/>
                        </a:lnSpc>
                        <a:spcAft>
                          <a:spcPts val="3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Продемонстрированы навыки определения темы и планирования работы.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1" algn="just">
                        <a:lnSpc>
                          <a:spcPts val="113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доведена до конца и представлена комиссии;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1" algn="just">
                        <a:lnSpc>
                          <a:spcPts val="11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некоторые этапы выполнялись под контролем и при поддержке руководителя. При этом проявляются отдельные элементы самооценки и самоконтроля обучающегося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ts val="1130"/>
                        </a:lnSpc>
                        <a:spcAft>
                          <a:spcPts val="3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тщательно спланирована и последовательно реализована, своевременно пройдены все необходимые этапы обсуждения и представления.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1" algn="just">
                        <a:lnSpc>
                          <a:spcPts val="1175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и коррекция осуществлялись самостоятельно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8958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Коммуникация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ясно изложить и оформить выполненную работу, представить её результаты, аргументировано ответить на вопросы.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indent="304800"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Продемонстрированы навыки оформления проектной работы и пояснительной записки, а также подготовки простой презентации. Автор отвечает на вопросы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1" indent="304800" algn="just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ясно определена и пояснена. Текст/сообщение хорошо структурированы. Все мысли выражены ясно, логично, последовательно, аргументировано. Работа/сообщение вызывает интерес. Автор свободно отвечает на вопросы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6074" y="6404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Содержательное описание каждого критерия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6949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7"/>
          <p:cNvSpPr txBox="1"/>
          <p:nvPr/>
        </p:nvSpPr>
        <p:spPr>
          <a:xfrm>
            <a:off x="358775" y="376238"/>
            <a:ext cx="66801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B050"/>
                </a:solidFill>
                <a:latin typeface="Roboto Slab"/>
                <a:ea typeface="Roboto Slab"/>
                <a:cs typeface="Roboto Slab"/>
                <a:sym typeface="Roboto Slab"/>
              </a:rPr>
              <a:t>Общие  критерии  оценивания  проекта</a:t>
            </a:r>
            <a:endParaRPr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341" y="728374"/>
            <a:ext cx="6005659" cy="4358536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8"/>
          <p:cNvSpPr txBox="1"/>
          <p:nvPr/>
        </p:nvSpPr>
        <p:spPr>
          <a:xfrm>
            <a:off x="358775" y="252413"/>
            <a:ext cx="64420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B050"/>
                </a:solidFill>
                <a:latin typeface="Roboto Slab"/>
                <a:ea typeface="Roboto Slab"/>
                <a:cs typeface="Roboto Slab"/>
                <a:sym typeface="Roboto Slab"/>
              </a:rPr>
              <a:t>Содержание паспорта проекта</a:t>
            </a:r>
            <a:endParaRPr sz="2400">
              <a:solidFill>
                <a:srgbClr val="00B05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4" name="Google Shape;494;p48"/>
          <p:cNvSpPr/>
          <p:nvPr/>
        </p:nvSpPr>
        <p:spPr>
          <a:xfrm>
            <a:off x="358775" y="925770"/>
            <a:ext cx="4033838" cy="301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Тщательная подготовка педагога.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 начале учебного года выделить </a:t>
            </a:r>
            <a:b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те темы, вопросы, разделы, программы конкретного курса, по которым желательно было бы провести проект.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Достаточно крупных проектов </a:t>
            </a:r>
            <a:b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 каждому предмету может быть два-три</a:t>
            </a:r>
            <a:b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 течение года.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Проведение проекта занимает пять-шесть уроков (если это проект, рассчитанный на урочную деятельность).</a:t>
            </a:r>
            <a:endParaRPr/>
          </a:p>
        </p:txBody>
      </p:sp>
      <p:sp>
        <p:nvSpPr>
          <p:cNvPr id="495" name="Google Shape;495;p48"/>
          <p:cNvSpPr/>
          <p:nvPr/>
        </p:nvSpPr>
        <p:spPr>
          <a:xfrm>
            <a:off x="4751388" y="925770"/>
            <a:ext cx="4033838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На итоговом уроке происходит защита проектов.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Результаты выполненных проектов должны быть материальны.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Поэтапная работа над проектом — </a:t>
            </a:r>
            <a:b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залог успеха.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6" name="Google Shape;496;p48"/>
          <p:cNvSpPr/>
          <p:nvPr/>
        </p:nvSpPr>
        <p:spPr>
          <a:xfrm>
            <a:off x="358775" y="925770"/>
            <a:ext cx="360000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endParaRPr/>
          </a:p>
        </p:txBody>
      </p:sp>
      <p:sp>
        <p:nvSpPr>
          <p:cNvPr id="497" name="Google Shape;497;p48"/>
          <p:cNvSpPr/>
          <p:nvPr/>
        </p:nvSpPr>
        <p:spPr>
          <a:xfrm>
            <a:off x="4751388" y="925770"/>
            <a:ext cx="360000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 txBox="1"/>
          <p:nvPr/>
        </p:nvSpPr>
        <p:spPr>
          <a:xfrm>
            <a:off x="358775" y="252413"/>
            <a:ext cx="84264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B050"/>
                </a:solidFill>
                <a:latin typeface="Roboto Slab"/>
                <a:ea typeface="Roboto Slab"/>
                <a:cs typeface="Roboto Slab"/>
                <a:sym typeface="Roboto Slab"/>
              </a:rPr>
              <a:t>Этапы проектной деятельности</a:t>
            </a:r>
            <a:endParaRPr sz="2400" dirty="0">
              <a:solidFill>
                <a:srgbClr val="00B05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4" name="Google Shape;144;p17"/>
          <p:cNvSpPr/>
          <p:nvPr/>
        </p:nvSpPr>
        <p:spPr>
          <a:xfrm>
            <a:off x="3376815" y="1306543"/>
            <a:ext cx="4620282" cy="327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0" bIns="0" anchor="t" anchorCtr="0">
            <a:noAutofit/>
          </a:bodyPr>
          <a:lstStyle/>
          <a:p>
            <a:pPr marL="0" marR="0" lvl="0" indent="0" algn="l" rtl="0">
              <a:lnSpc>
                <a:spcPct val="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РОБЛЕМА </a:t>
            </a:r>
            <a:endParaRPr sz="135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(подготовка к проекту)</a:t>
            </a:r>
            <a:endParaRPr sz="3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575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РОЕКТИРОВАНИЕ </a:t>
            </a:r>
            <a:r>
              <a:rPr lang="ru-RU" sz="135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(выдвижение целей и задач проекта)</a:t>
            </a:r>
            <a:endParaRPr sz="3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575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ОИСК ИНФОРМАЦИИ </a:t>
            </a:r>
            <a:endParaRPr dirty="0"/>
          </a:p>
          <a:p>
            <a:pPr marL="0" marR="0" lvl="0" indent="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(сбор информации, проведение </a:t>
            </a:r>
            <a:r>
              <a:rPr lang="ru-RU" sz="135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исследования, теоретическая часть)</a:t>
            </a:r>
            <a:endParaRPr sz="3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575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РОДУКТ </a:t>
            </a:r>
            <a:endParaRPr dirty="0"/>
          </a:p>
          <a:p>
            <a:pPr marL="0" marR="0" lvl="0" indent="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(результат </a:t>
            </a:r>
            <a:r>
              <a:rPr lang="ru-RU" sz="135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проекта, практическая часть)</a:t>
            </a:r>
            <a:endParaRPr sz="3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/>
          </a:p>
          <a:p>
            <a:pPr marL="0" marR="0" lvl="0" indent="0" algn="l" rtl="0">
              <a:lnSpc>
                <a:spcPct val="5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РЕЗЕНТАЦИЯ </a:t>
            </a:r>
            <a:endParaRPr dirty="0"/>
          </a:p>
          <a:p>
            <a:pPr marL="0" marR="0" lvl="0" indent="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5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(представление продукта)</a:t>
            </a:r>
            <a:endParaRPr sz="3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575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" name="Google Shape;145;p17"/>
          <p:cNvSpPr/>
          <p:nvPr/>
        </p:nvSpPr>
        <p:spPr>
          <a:xfrm>
            <a:off x="0" y="0"/>
            <a:ext cx="3472425" cy="538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1300" b="1" cap="none" dirty="0">
                <a:solidFill>
                  <a:srgbClr val="F7CAAC"/>
                </a:solidFill>
                <a:latin typeface="Open Sans"/>
                <a:ea typeface="Open Sans"/>
                <a:cs typeface="Open Sans"/>
                <a:sym typeface="Open Sans"/>
              </a:rPr>
              <a:t>П</a:t>
            </a:r>
            <a:endParaRPr sz="41300" b="1" cap="none" dirty="0">
              <a:solidFill>
                <a:srgbClr val="F7CAA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1" name="Google Shape;151;p18"/>
          <p:cNvGrpSpPr/>
          <p:nvPr/>
        </p:nvGrpSpPr>
        <p:grpSpPr>
          <a:xfrm>
            <a:off x="728137" y="1791501"/>
            <a:ext cx="4392613" cy="1124482"/>
            <a:chOff x="358775" y="1271588"/>
            <a:chExt cx="4392613" cy="1124482"/>
          </a:xfrm>
        </p:grpSpPr>
        <p:sp>
          <p:nvSpPr>
            <p:cNvPr id="152" name="Google Shape;152;p18"/>
            <p:cNvSpPr txBox="1"/>
            <p:nvPr/>
          </p:nvSpPr>
          <p:spPr>
            <a:xfrm>
              <a:off x="358775" y="1271588"/>
              <a:ext cx="43926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dirty="0">
                  <a:solidFill>
                    <a:srgbClr val="F2DE00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Проект</a:t>
              </a:r>
              <a:endParaRPr sz="2400" dirty="0">
                <a:solidFill>
                  <a:srgbClr val="F2DE00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360362" y="1742045"/>
              <a:ext cx="4391026" cy="654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32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dirty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уникальная деятельность, имеющая начало и конец во времени, направленная на достижение заранее определенного результата или цели</a:t>
              </a:r>
              <a:endParaRPr sz="14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54" name="Google Shape;154;p18"/>
          <p:cNvSpPr/>
          <p:nvPr/>
        </p:nvSpPr>
        <p:spPr>
          <a:xfrm>
            <a:off x="358775" y="1791501"/>
            <a:ext cx="18000" cy="15604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5" name="Google Shape;15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27763" y="1500187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" name="Google Shape;161;p19"/>
          <p:cNvGrpSpPr/>
          <p:nvPr/>
        </p:nvGrpSpPr>
        <p:grpSpPr>
          <a:xfrm>
            <a:off x="728137" y="1577564"/>
            <a:ext cx="4392613" cy="1342491"/>
            <a:chOff x="358775" y="1271588"/>
            <a:chExt cx="4392613" cy="1342491"/>
          </a:xfrm>
        </p:grpSpPr>
        <p:sp>
          <p:nvSpPr>
            <p:cNvPr id="162" name="Google Shape;162;p19"/>
            <p:cNvSpPr txBox="1"/>
            <p:nvPr/>
          </p:nvSpPr>
          <p:spPr>
            <a:xfrm>
              <a:off x="358775" y="1271588"/>
              <a:ext cx="43926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dirty="0">
                  <a:solidFill>
                    <a:srgbClr val="F2DE00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«Проектирование» —</a:t>
              </a:r>
              <a:endParaRPr dirty="0"/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360362" y="1742045"/>
              <a:ext cx="4391026" cy="8720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32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dirty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процесс работы учащихся над проектом, т.е. процесс создания проекта и его фиксация </a:t>
              </a:r>
              <a:br>
                <a:rPr lang="ru-RU" sz="1400" dirty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</a:br>
              <a:r>
                <a:rPr lang="ru-RU" sz="1400" dirty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в какой-либо внешне выраженной форме. </a:t>
              </a:r>
              <a:br>
                <a:rPr lang="ru-RU" sz="1400" dirty="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</a:br>
              <a:endParaRPr sz="14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64" name="Google Shape;164;p19"/>
          <p:cNvSpPr/>
          <p:nvPr/>
        </p:nvSpPr>
        <p:spPr>
          <a:xfrm>
            <a:off x="358774" y="1577564"/>
            <a:ext cx="18000" cy="198837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5" name="Google Shape;16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27763" y="1500187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/>
          <p:nvPr/>
        </p:nvSpPr>
        <p:spPr>
          <a:xfrm>
            <a:off x="358775" y="252413"/>
            <a:ext cx="842645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B050"/>
                </a:solidFill>
                <a:latin typeface="Roboto Slab"/>
                <a:ea typeface="Roboto Slab"/>
                <a:cs typeface="Roboto Slab"/>
                <a:sym typeface="Roboto Slab"/>
              </a:rPr>
              <a:t>Типология проектов по доминирующей </a:t>
            </a:r>
            <a:endParaRPr sz="2400" dirty="0">
              <a:solidFill>
                <a:srgbClr val="00B05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B050"/>
                </a:solidFill>
                <a:latin typeface="Roboto Slab"/>
                <a:ea typeface="Roboto Slab"/>
                <a:cs typeface="Roboto Slab"/>
                <a:sym typeface="Roboto Slab"/>
              </a:rPr>
              <a:t>в проекте деятельности</a:t>
            </a:r>
            <a:endParaRPr dirty="0"/>
          </a:p>
        </p:txBody>
      </p:sp>
      <p:sp>
        <p:nvSpPr>
          <p:cNvPr id="171" name="Google Shape;171;p20"/>
          <p:cNvSpPr/>
          <p:nvPr/>
        </p:nvSpPr>
        <p:spPr>
          <a:xfrm>
            <a:off x="358775" y="1660805"/>
            <a:ext cx="2557463" cy="436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Исследовательские проекты</a:t>
            </a:r>
            <a:endParaRPr sz="14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" name="Google Shape;172;p20"/>
          <p:cNvSpPr/>
          <p:nvPr/>
        </p:nvSpPr>
        <p:spPr>
          <a:xfrm>
            <a:off x="358775" y="1243491"/>
            <a:ext cx="2557463" cy="220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7F7F7F"/>
                </a:solidFill>
                <a:latin typeface="Roboto Slab"/>
                <a:ea typeface="Roboto Slab"/>
                <a:cs typeface="Roboto Slab"/>
                <a:sym typeface="Roboto Slab"/>
              </a:rPr>
              <a:t>Тип проектов</a:t>
            </a:r>
            <a:endParaRPr sz="1800" dirty="0">
              <a:solidFill>
                <a:srgbClr val="7F7F7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73" name="Google Shape;173;p20"/>
          <p:cNvSpPr/>
          <p:nvPr/>
        </p:nvSpPr>
        <p:spPr>
          <a:xfrm>
            <a:off x="3276600" y="1243490"/>
            <a:ext cx="2555875" cy="220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7F7F7F"/>
                </a:solidFill>
                <a:latin typeface="Roboto Slab"/>
                <a:ea typeface="Roboto Slab"/>
                <a:cs typeface="Roboto Slab"/>
                <a:sym typeface="Roboto Slab"/>
              </a:rPr>
              <a:t>Цель</a:t>
            </a:r>
            <a:endParaRPr sz="1800" dirty="0">
              <a:solidFill>
                <a:srgbClr val="7F7F7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74" name="Google Shape;174;p20"/>
          <p:cNvSpPr/>
          <p:nvPr/>
        </p:nvSpPr>
        <p:spPr>
          <a:xfrm>
            <a:off x="3275012" y="1660805"/>
            <a:ext cx="3421063" cy="863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Получение научного знания, обладающего признаками новизны </a:t>
            </a:r>
            <a:br>
              <a:rPr lang="ru-RU"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 теоретической и/или практической значимости</a:t>
            </a:r>
            <a:endParaRPr sz="1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" name="Google Shape;175;p20"/>
          <p:cNvSpPr/>
          <p:nvPr/>
        </p:nvSpPr>
        <p:spPr>
          <a:xfrm>
            <a:off x="358775" y="2778017"/>
            <a:ext cx="2557463" cy="21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Творческие проекты</a:t>
            </a:r>
            <a:endParaRPr sz="14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Google Shape;176;p20"/>
          <p:cNvSpPr/>
          <p:nvPr/>
        </p:nvSpPr>
        <p:spPr>
          <a:xfrm>
            <a:off x="3275012" y="2778017"/>
            <a:ext cx="3421063" cy="863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Получение творческого продукта: газеты, сочинения, альманаха, видеоролика, праздника, экспедиции и т. д.</a:t>
            </a:r>
            <a:endParaRPr sz="1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" name="Google Shape;177;p20"/>
          <p:cNvSpPr/>
          <p:nvPr/>
        </p:nvSpPr>
        <p:spPr>
          <a:xfrm>
            <a:off x="358775" y="3895229"/>
            <a:ext cx="2557463" cy="436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Ролевые и игровые проекты</a:t>
            </a:r>
            <a:endParaRPr sz="14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" name="Google Shape;178;p20"/>
          <p:cNvSpPr/>
          <p:nvPr/>
        </p:nvSpPr>
        <p:spPr>
          <a:xfrm>
            <a:off x="3275012" y="3895229"/>
            <a:ext cx="3421063" cy="872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Проектанты играют роли литературных героев, исторических или выдуманных персонажей, </a:t>
            </a:r>
            <a:br>
              <a:rPr lang="ru-RU"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а результат проекта лишь намечается</a:t>
            </a:r>
            <a:endParaRPr sz="1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79" name="Google Shape;179;p20"/>
          <p:cNvCxnSpPr/>
          <p:nvPr/>
        </p:nvCxnSpPr>
        <p:spPr>
          <a:xfrm>
            <a:off x="358775" y="2647950"/>
            <a:ext cx="6337300" cy="0"/>
          </a:xfrm>
          <a:prstGeom prst="straightConnector1">
            <a:avLst/>
          </a:prstGeom>
          <a:noFill/>
          <a:ln w="9525" cap="flat" cmpd="sng">
            <a:solidFill>
              <a:srgbClr val="00B050">
                <a:alpha val="3490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0" name="Google Shape;180;p20"/>
          <p:cNvCxnSpPr/>
          <p:nvPr/>
        </p:nvCxnSpPr>
        <p:spPr>
          <a:xfrm>
            <a:off x="358775" y="3771900"/>
            <a:ext cx="6337300" cy="0"/>
          </a:xfrm>
          <a:prstGeom prst="straightConnector1">
            <a:avLst/>
          </a:prstGeom>
          <a:noFill/>
          <a:ln w="9525" cap="flat" cmpd="sng">
            <a:solidFill>
              <a:srgbClr val="00B050">
                <a:alpha val="3490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"/>
          <p:cNvSpPr txBox="1"/>
          <p:nvPr/>
        </p:nvSpPr>
        <p:spPr>
          <a:xfrm>
            <a:off x="358775" y="252413"/>
            <a:ext cx="842645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B050"/>
                </a:solidFill>
                <a:latin typeface="Roboto Slab"/>
                <a:ea typeface="Roboto Slab"/>
                <a:cs typeface="Roboto Slab"/>
                <a:sym typeface="Roboto Slab"/>
              </a:rPr>
              <a:t>Типология проектов по доминирующей </a:t>
            </a:r>
            <a:endParaRPr sz="2400" dirty="0">
              <a:solidFill>
                <a:srgbClr val="00B05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0B050"/>
                </a:solidFill>
                <a:latin typeface="Roboto Slab"/>
                <a:ea typeface="Roboto Slab"/>
                <a:cs typeface="Roboto Slab"/>
                <a:sym typeface="Roboto Slab"/>
              </a:rPr>
              <a:t>в проекте деятельности</a:t>
            </a:r>
            <a:endParaRPr dirty="0"/>
          </a:p>
        </p:txBody>
      </p:sp>
      <p:sp>
        <p:nvSpPr>
          <p:cNvPr id="186" name="Google Shape;186;p21"/>
          <p:cNvSpPr/>
          <p:nvPr/>
        </p:nvSpPr>
        <p:spPr>
          <a:xfrm>
            <a:off x="358775" y="1660805"/>
            <a:ext cx="2557463" cy="436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Информационные проекты</a:t>
            </a:r>
            <a:endParaRPr sz="14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7" name="Google Shape;187;p21"/>
          <p:cNvSpPr/>
          <p:nvPr/>
        </p:nvSpPr>
        <p:spPr>
          <a:xfrm>
            <a:off x="358775" y="1243489"/>
            <a:ext cx="2557463" cy="220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7F7F7F"/>
                </a:solidFill>
                <a:latin typeface="Roboto Slab"/>
                <a:ea typeface="Roboto Slab"/>
                <a:cs typeface="Roboto Slab"/>
                <a:sym typeface="Roboto Slab"/>
              </a:rPr>
              <a:t>Тип проектов</a:t>
            </a:r>
            <a:endParaRPr sz="1800" dirty="0">
              <a:solidFill>
                <a:srgbClr val="7F7F7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88" name="Google Shape;188;p21"/>
          <p:cNvSpPr/>
          <p:nvPr/>
        </p:nvSpPr>
        <p:spPr>
          <a:xfrm>
            <a:off x="3276600" y="1243488"/>
            <a:ext cx="2555875" cy="220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7F7F7F"/>
                </a:solidFill>
                <a:latin typeface="Roboto Slab"/>
                <a:ea typeface="Roboto Slab"/>
                <a:cs typeface="Roboto Slab"/>
                <a:sym typeface="Roboto Slab"/>
              </a:rPr>
              <a:t>Цель</a:t>
            </a:r>
            <a:endParaRPr sz="1800" dirty="0">
              <a:solidFill>
                <a:srgbClr val="7F7F7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89" name="Google Shape;189;p21"/>
          <p:cNvSpPr/>
          <p:nvPr/>
        </p:nvSpPr>
        <p:spPr>
          <a:xfrm>
            <a:off x="3275012" y="1660805"/>
            <a:ext cx="3421063" cy="863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Сбор информации о каком-либо объекте с целью ее анализа, обобщения и представления широкой аудитории в виде публикации в СМИ</a:t>
            </a:r>
            <a:endParaRPr sz="1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" name="Google Shape;190;p21"/>
          <p:cNvSpPr/>
          <p:nvPr/>
        </p:nvSpPr>
        <p:spPr>
          <a:xfrm>
            <a:off x="358775" y="2953824"/>
            <a:ext cx="2557463" cy="21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Прикладные проекты</a:t>
            </a:r>
            <a:endParaRPr sz="14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1" name="Google Shape;191;p21"/>
          <p:cNvSpPr/>
          <p:nvPr/>
        </p:nvSpPr>
        <p:spPr>
          <a:xfrm>
            <a:off x="3275012" y="2953824"/>
            <a:ext cx="3421063" cy="6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Получение результата, ориентированного на социальные интересы самих участников</a:t>
            </a:r>
            <a:endParaRPr sz="1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92" name="Google Shape;192;p21"/>
          <p:cNvCxnSpPr/>
          <p:nvPr/>
        </p:nvCxnSpPr>
        <p:spPr>
          <a:xfrm>
            <a:off x="358775" y="2752725"/>
            <a:ext cx="6337300" cy="0"/>
          </a:xfrm>
          <a:prstGeom prst="straightConnector1">
            <a:avLst/>
          </a:prstGeom>
          <a:noFill/>
          <a:ln w="9525" cap="flat" cmpd="sng">
            <a:solidFill>
              <a:srgbClr val="00B050">
                <a:alpha val="3490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2542</Words>
  <Application>Microsoft Office PowerPoint</Application>
  <PresentationFormat>Экран (16:9)</PresentationFormat>
  <Paragraphs>561</Paragraphs>
  <Slides>45</Slides>
  <Notes>44</Notes>
  <HiddenSlides>8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1" baseType="lpstr">
      <vt:lpstr>Roboto Slab</vt:lpstr>
      <vt:lpstr>Calibri</vt:lpstr>
      <vt:lpstr>Times New Roman</vt:lpstr>
      <vt:lpstr>Arial</vt:lpstr>
      <vt:lpstr>Open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Экзамен</dc:creator>
  <cp:lastModifiedBy>Математика</cp:lastModifiedBy>
  <cp:revision>29</cp:revision>
  <cp:lastPrinted>2019-09-04T07:22:45Z</cp:lastPrinted>
  <dcterms:modified xsi:type="dcterms:W3CDTF">2022-06-07T23:34:59Z</dcterms:modified>
</cp:coreProperties>
</file>